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61" r:id="rId2"/>
    <p:sldId id="346" r:id="rId3"/>
    <p:sldId id="356" r:id="rId4"/>
    <p:sldId id="358" r:id="rId5"/>
    <p:sldId id="357" r:id="rId6"/>
    <p:sldId id="364" r:id="rId7"/>
    <p:sldId id="365" r:id="rId8"/>
    <p:sldId id="367" r:id="rId9"/>
    <p:sldId id="368" r:id="rId10"/>
    <p:sldId id="369" r:id="rId11"/>
    <p:sldId id="370" r:id="rId12"/>
    <p:sldId id="341" r:id="rId13"/>
    <p:sldId id="363" r:id="rId14"/>
    <p:sldId id="372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SemiBold" panose="020B0706030804020204" pitchFamily="34" charset="0"/>
      <p:bold r:id="rId25"/>
      <p:boldItalic r:id="rId26"/>
    </p:embeddedFont>
  </p:embeddedFontLst>
  <p:defaultTextStyle>
    <a:defPPr>
      <a:defRPr lang="de-DE"/>
    </a:defPPr>
    <a:lvl1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100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100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86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86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71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71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58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58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58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FF"/>
    <a:srgbClr val="00FFEC"/>
    <a:srgbClr val="CC89FF"/>
    <a:srgbClr val="B9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0071D12-2C28-4A86-8FAD-D2609DF0FB1A}">
  <a:tblStyle styleId="{70071D12-2C28-4A86-8FAD-D2609DF0FB1A}" styleName="HTWD Tabellenstil">
    <a:tblBg/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ap="flat" cmpd="sng" algn="ctr">
              <a:solidFill>
                <a:schemeClr val="dk1"/>
              </a:solidFill>
              <a:prstDash val="solid"/>
            </a:ln>
          </a:top>
          <a:bottom>
            <a:ln w="12700" cap="flat" cmpd="sng" algn="ctr">
              <a:solidFill>
                <a:schemeClr val="dk1"/>
              </a:solidFill>
              <a:prstDash val="solid"/>
            </a:ln>
          </a:bottom>
          <a:insideH>
            <a:ln w="12700" cap="flat" cmpd="sng" algn="ctr">
              <a:solidFill>
                <a:schemeClr val="dk1"/>
              </a:solidFill>
              <a:prstDash val="solid"/>
            </a:ln>
          </a:insideH>
          <a:insideV>
            <a:ln w="12700" cap="flat" cmpd="sng" algn="ctr">
              <a:solidFill>
                <a:schemeClr val="lt1"/>
              </a:solidFill>
              <a:prstDash val="solid"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n" i="off">
        <a:fontRef idx="minor"/>
        <a:schemeClr val="tx1"/>
      </a:tcTxStyle>
      <a:tcStyle>
        <a:tcBdr/>
      </a:tcStyle>
    </a:lastCol>
    <a:firstCol>
      <a:tcTxStyle b="on" i="off">
        <a:fontRef idx="minor"/>
        <a:schemeClr val="tx1"/>
      </a:tcTxStyle>
      <a:tcStyle>
        <a:tcBdr/>
      </a:tcStyle>
    </a:firstCol>
    <a:lastRow>
      <a:tcTxStyle b="on" i="off">
        <a:fontRef idx="minor"/>
        <a:schemeClr val="tx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H>
            <a:ln w="12700" cap="flat" cmpd="sng" algn="ctr">
              <a:solidFill>
                <a:schemeClr val="lt1"/>
              </a:solidFill>
              <a:prstDash val="solid"/>
            </a:ln>
          </a:insideH>
        </a:tcBdr>
        <a:fill>
          <a:solidFill>
            <a:srgbClr val="BDC1D0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 i="off">
        <a:fontRef idx="minor"/>
        <a:schemeClr val="tx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H>
            <a:ln w="12700" cap="flat" cmpd="sng" algn="ctr">
              <a:solidFill>
                <a:schemeClr val="lt1"/>
              </a:solidFill>
              <a:prstDash val="solid"/>
            </a:ln>
          </a:insideH>
        </a:tcBdr>
        <a:fill>
          <a:solidFill>
            <a:srgbClr val="BDC1D0"/>
          </a:solidFill>
        </a:fill>
      </a:tcStyle>
    </a:firstRow>
    <a:neCell>
      <a:tcStyle>
        <a:tcBdr/>
      </a:tcStyle>
    </a:neCell>
    <a:nwCell>
      <a:tcStyle>
        <a:tcBdr/>
      </a:tcStyle>
    </a:nwCell>
    <a:extLst/>
  </a:tblStyle>
  <a:tblStyle styleId="{0946F2E5-DC63-4A2F-A5D9-AFCDFDFAFCAA}" styleName="HTWD Tabellenstil 2">
    <a:tblBg>
      <a:fill>
        <a:solidFill>
          <a:srgbClr val="E1F2F4"/>
        </a:solidFill>
      </a:fill>
      <a:effect>
        <a:effectLst/>
      </a:effect>
    </a:tblBg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 w="19050" cap="flat" cmpd="sng" algn="ctr">
              <a:solidFill>
                <a:schemeClr val="lt1"/>
              </a:solidFill>
              <a:prstDash val="solid"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  <a:fill>
          <a:solidFill>
            <a:srgbClr val="C4E6E9"/>
          </a:solidFill>
        </a:fill>
      </a:tcStyle>
    </a:band2H>
    <a:band1V>
      <a:tcStyle>
        <a:tcBdr/>
      </a:tcStyle>
    </a:band1V>
    <a:band2V>
      <a:tcStyle>
        <a:tcBdr/>
      </a:tcStyle>
    </a:band2V>
    <a:lastCol>
      <a:tcTxStyle b="on" i="off">
        <a:fontRef idx="minor"/>
        <a:schemeClr val="tx1"/>
      </a:tcTxStyle>
      <a:tcStyle>
        <a:tcBdr/>
      </a:tcStyle>
    </a:lastCol>
    <a:firstCol>
      <a:tcTxStyle b="on" i="off">
        <a:fontRef idx="minor"/>
        <a:schemeClr val="tx1"/>
      </a:tcTxStyle>
      <a:tcStyle>
        <a:tcBdr/>
      </a:tcStyle>
    </a:firstCol>
    <a:lastRow>
      <a:tcTxStyle b="on" i="off">
        <a:fontRef idx="minor"/>
        <a:schemeClr val="tx1"/>
      </a:tcTxStyle>
      <a:tcStyle>
        <a:tcBdr/>
        <a:fill>
          <a:solidFill>
            <a:srgbClr val="88CDD3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 i="off">
        <a:fontRef idx="minor"/>
        <a:schemeClr val="tx1"/>
      </a:tcTxStyle>
      <a:tcStyle>
        <a:tcBdr/>
        <a:fill>
          <a:solidFill>
            <a:srgbClr val="88CDD3"/>
          </a:solidFill>
        </a:fill>
      </a:tcStyle>
    </a:firstRow>
    <a:neCell>
      <a:tcStyle>
        <a:tcBdr/>
      </a:tcStyle>
    </a:neCell>
    <a:nwCell>
      <a:tcStyle>
        <a:tcBdr/>
      </a:tcStyle>
    </a:nwCell>
    <a:extLst/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867" autoAdjust="0"/>
  </p:normalViewPr>
  <p:slideViewPr>
    <p:cSldViewPr snapToGrid="0" showGuides="1">
      <p:cViewPr varScale="1">
        <p:scale>
          <a:sx n="107" d="100"/>
          <a:sy n="107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E1AAE-E107-4DB0-BF6D-CE309C18A26B}" type="datetimeFigureOut">
              <a:rPr lang="de-DE" smtClean="0"/>
              <a:t>22.09.2023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A1BB7-E2EE-4921-BE16-EA3D077FB6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QTI-Standard unterstützt ca. 20 Interaktionen (http://www.imsglobal.org/question/qtiv2p2/QTIv2p2-ASI-InformationModelv1p0/imsqtiv2p2_asi_v1p0_InfoModelv1p0.html#Data_ChoiceInteraction)</a:t>
            </a:r>
          </a:p>
          <a:p>
            <a:endParaRPr lang="de-DE" dirty="0"/>
          </a:p>
          <a:p>
            <a:r>
              <a:rPr lang="de-DE" sz="1200" dirty="0">
                <a:sym typeface="Wingdings" panose="05000000000000000000" pitchFamily="2" charset="2"/>
              </a:rPr>
              <a:t>(</a:t>
            </a:r>
            <a:r>
              <a:rPr lang="de-DE" sz="1200" i="1" dirty="0">
                <a:sym typeface="Wingdings" panose="05000000000000000000" pitchFamily="2" charset="2"/>
              </a:rPr>
              <a:t>Grundziel des Standards der „Austauschbarkeit“ verletzt</a:t>
            </a:r>
            <a:r>
              <a:rPr lang="de-DE" sz="1200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A1BB7-E2EE-4921-BE16-EA3D077FB6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52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fik 4">
            <a:extLst>
              <a:ext uri="{FF2B5EF4-FFF2-40B4-BE49-F238E27FC236}">
                <a16:creationId xmlns:a16="http://schemas.microsoft.com/office/drawing/2014/main" id="{0FF66977-579B-4585-885E-AA6F9E62034D}"/>
              </a:ext>
            </a:extLst>
          </p:cNvPr>
          <p:cNvSpPr/>
          <p:nvPr userDrawn="1"/>
        </p:nvSpPr>
        <p:spPr>
          <a:xfrm>
            <a:off x="3240011" y="0"/>
            <a:ext cx="8953194" cy="6858000"/>
          </a:xfrm>
          <a:custGeom>
            <a:avLst/>
            <a:gdLst>
              <a:gd name="connsiteX0" fmla="*/ 6857987 w 8953194"/>
              <a:gd name="connsiteY0" fmla="*/ 0 h 6858000"/>
              <a:gd name="connsiteX1" fmla="*/ 0 w 8953194"/>
              <a:gd name="connsiteY1" fmla="*/ 6858000 h 6858000"/>
              <a:gd name="connsiteX2" fmla="*/ 8953195 w 8953194"/>
              <a:gd name="connsiteY2" fmla="*/ 6858000 h 6858000"/>
              <a:gd name="connsiteX3" fmla="*/ 8953195 w 895319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A3FAC-C61E-48D4-9BC5-D0C238F8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63" y="2463578"/>
            <a:ext cx="5508000" cy="1620000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1724E0-DB93-4C21-B206-D4E782390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4665600"/>
            <a:ext cx="3600000" cy="1079408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FB0E7C0-171C-44D1-892B-B71C7A9975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38163" y="5894863"/>
            <a:ext cx="1800000" cy="288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40ADEE99-24D7-4AD9-AEB3-5BA4DF0A2791}" type="datetime1">
              <a:rPr lang="de-DE" smtClean="0"/>
              <a:t>22.09.2023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631190-F829-4CD9-B847-DCDD45F6955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3809" y="461870"/>
            <a:ext cx="3401921" cy="428467"/>
            <a:chOff x="4821634" y="1942159"/>
            <a:chExt cx="2548416" cy="320973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DB422BE6-5C29-4DD0-A798-7B44F9921D35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AB046B8E-AE19-4F10-9B1C-B25E4C1902C0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2ED0D38-B546-4455-B191-CAE9874A16DA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5413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52B8-A625-437D-B542-BC6FC9D9E3E9}" type="datetime1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12F70549-DA9C-4D8B-9547-416D739FD5F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112800" y="1796400"/>
            <a:ext cx="5542625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927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727">
          <p15:clr>
            <a:srgbClr val="FBAE40"/>
          </p15:clr>
        </p15:guide>
        <p15:guide id="4" pos="3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bg>
      <p:bgPr>
        <a:solidFill>
          <a:srgbClr val="BD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9FC114-DB8D-4689-AC27-24D4B0EC75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35F440-EB11-4BFA-8418-70888C43CA85}" type="datetime1">
              <a:rPr lang="de-DE" smtClean="0"/>
              <a:t>22.09.2023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163" y="465138"/>
            <a:ext cx="8330400" cy="5755662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1000"/>
              </a:spcBef>
              <a:spcAft>
                <a:spcPts val="0"/>
              </a:spcAft>
              <a:buFontTx/>
              <a:buNone/>
              <a:defRPr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2D0B3B-CC65-4EBD-9A74-3D1033EDC5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09D58CE-CFB3-4A3D-B034-5378211A5B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64A2272-3EA7-474D-BF46-8F69891E3C3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162" y="6536381"/>
            <a:ext cx="637200" cy="155601"/>
            <a:chOff x="4821634" y="1946484"/>
            <a:chExt cx="1213526" cy="296341"/>
          </a:xfrm>
        </p:grpSpPr>
        <p:sp>
          <p:nvSpPr>
            <p:cNvPr id="13" name="Freihandform 11">
              <a:extLst>
                <a:ext uri="{FF2B5EF4-FFF2-40B4-BE49-F238E27FC236}">
                  <a16:creationId xmlns:a16="http://schemas.microsoft.com/office/drawing/2014/main" id="{04A36F4F-3B7A-47E1-8947-58AEC84D627D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 12">
              <a:extLst>
                <a:ext uri="{FF2B5EF4-FFF2-40B4-BE49-F238E27FC236}">
                  <a16:creationId xmlns:a16="http://schemas.microsoft.com/office/drawing/2014/main" id="{10C60811-3137-49A1-80B0-8447024827E3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841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3C5-D63E-42A7-94E1-C2C944D795FC}" type="datetime1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9C308B6A-D596-467B-B245-7EB76F5F279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38163" y="1796400"/>
            <a:ext cx="11117262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3211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8895-29F8-4ADC-AE68-A594AB3CA6E4}" type="datetime1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FB5F19CF-4AD1-4BE2-A8C2-6E7DADEE6AE0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38163" y="1796400"/>
            <a:ext cx="8330400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7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1FFE-177A-43E8-A2CE-87B21E76A94B}" type="datetime1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2286EBC5-D041-4B9D-80FD-51C5915F9E1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538163" y="1796400"/>
            <a:ext cx="11117262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5431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575CB06-A941-4047-86D9-0B469319DB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8163" y="1795463"/>
            <a:ext cx="554355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4156248-DD37-4D9A-98FB-C5DFAE60F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0288" y="1795463"/>
            <a:ext cx="554400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76584-675E-4920-AAE3-D2FB35E32A5D}" type="datetime1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FA381800-E5E6-4B50-B6A7-EC15504F1B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6033600"/>
            <a:ext cx="5544000" cy="234000"/>
          </a:xfrm>
        </p:spPr>
        <p:txBody>
          <a:bodyPr anchor="b" anchorCtr="0"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44CE9DB0-87AA-4F52-95AF-E358C22917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12799" y="6033600"/>
            <a:ext cx="5544000" cy="234000"/>
          </a:xfrm>
        </p:spPr>
        <p:txBody>
          <a:bodyPr anchor="b" anchorCtr="0"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5959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831">
          <p15:clr>
            <a:srgbClr val="FBAE40"/>
          </p15:clr>
        </p15:guide>
        <p15:guide id="4" pos="3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575CB06-A941-4047-86D9-0B469319DB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95463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4156248-DD37-4D9A-98FB-C5DFAE60F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0288" y="1795463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177D6DBC-326C-40C3-B630-70378F0EB7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341600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C08F5A48-BA7F-4ABB-8093-19F4E13968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0287" y="4341600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22270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3" pos="3831" userDrawn="1">
          <p15:clr>
            <a:srgbClr val="FBAE40"/>
          </p15:clr>
        </p15:guide>
        <p15:guide id="4" pos="3849">
          <p15:clr>
            <a:srgbClr val="FBAE40"/>
          </p15:clr>
        </p15:guide>
        <p15:guide id="5" orient="horz" pos="2717" userDrawn="1">
          <p15:clr>
            <a:srgbClr val="FBAE40"/>
          </p15:clr>
        </p15:guide>
        <p15:guide id="6" orient="horz" pos="273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DEEEF02-F29A-4287-9024-E64E73E613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  <a:effectLst>
            <a:fillOverlay blend="mult">
              <a:gradFill>
                <a:gsLst>
                  <a:gs pos="5000">
                    <a:srgbClr val="000000">
                      <a:alpha val="40000"/>
                    </a:srgbClr>
                  </a:gs>
                  <a:gs pos="35000">
                    <a:srgbClr val="000000">
                      <a:alpha val="0"/>
                    </a:srgbClr>
                  </a:gs>
                </a:gsLst>
                <a:lin ang="5400000" scaled="1"/>
              </a:gradFill>
            </a:fillOverlay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6FA243-8C6C-4100-8AC5-62B5CB7B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022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FA243-8C6C-4100-8AC5-62B5CB7B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578A89-C0F0-443D-9531-0D7FC3EA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37E1-F433-4A20-B69F-8AA15ADF0110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652FF4-D877-431D-B8B1-69EC97D3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58F2B-767B-4B06-A617-900387B5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807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0" userDrawn="1">
          <p15:clr>
            <a:srgbClr val="FBAE40"/>
          </p15:clr>
        </p15:guide>
        <p15:guide id="2" orient="horz" pos="39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3496F3-33CA-4F26-9EB2-190F056D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A576-E07D-45B9-BEC9-B5A4257B9849}" type="datetime1">
              <a:rPr lang="de-DE" smtClean="0"/>
              <a:t>22.09.2023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548F96-ACF3-4119-983C-C97658FB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1FC7B1-5A16-4634-B11A-8B7C462D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854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17E6F06C-34FD-4829-90AA-61F7F9876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0012" y="0"/>
            <a:ext cx="8951989" cy="6858000"/>
          </a:xfrm>
          <a:custGeom>
            <a:avLst/>
            <a:gdLst>
              <a:gd name="connsiteX0" fmla="*/ 6857987 w 8951989"/>
              <a:gd name="connsiteY0" fmla="*/ 0 h 6858000"/>
              <a:gd name="connsiteX1" fmla="*/ 8951989 w 8951989"/>
              <a:gd name="connsiteY1" fmla="*/ 0 h 6858000"/>
              <a:gd name="connsiteX2" fmla="*/ 8951989 w 8951989"/>
              <a:gd name="connsiteY2" fmla="*/ 6858000 h 6858000"/>
              <a:gd name="connsiteX3" fmla="*/ 0 w 8951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1989" h="6858000">
                <a:moveTo>
                  <a:pt x="6857987" y="0"/>
                </a:moveTo>
                <a:lnTo>
                  <a:pt x="8951989" y="0"/>
                </a:lnTo>
                <a:lnTo>
                  <a:pt x="8951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702000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A3FAC-C61E-48D4-9BC5-D0C238F8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63" y="2463578"/>
            <a:ext cx="5508000" cy="1620000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1724E0-DB93-4C21-B206-D4E782390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4664342"/>
            <a:ext cx="3600000" cy="1079408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FB0E7C0-171C-44D1-892B-B71C7A9975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38163" y="5894863"/>
            <a:ext cx="1800000" cy="288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0544A502-43E6-4905-8727-009ADC71707D}" type="datetime1">
              <a:rPr lang="de-DE" smtClean="0"/>
              <a:t>22.09.2023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631190-F829-4CD9-B847-DCDD45F6955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3809" y="461870"/>
            <a:ext cx="3401921" cy="428467"/>
            <a:chOff x="4821634" y="1942159"/>
            <a:chExt cx="2548416" cy="320973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DB422BE6-5C29-4DD0-A798-7B44F9921D35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AB046B8E-AE19-4F10-9B1C-B25E4C1902C0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2ED0D38-B546-4455-B191-CAE9874A16DA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891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163" y="2544671"/>
            <a:ext cx="5378400" cy="576000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3905251"/>
            <a:ext cx="5378450" cy="2314573"/>
          </a:xfrm>
        </p:spPr>
        <p:txBody>
          <a:bodyPr/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6pPr>
            <a:lvl7pPr>
              <a:lnSpc>
                <a:spcPct val="118000"/>
              </a:lnSpc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6871A78-8521-40F5-8E70-9B0167D7E5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54295" y="461870"/>
            <a:ext cx="3401921" cy="428467"/>
            <a:chOff x="4821634" y="1942159"/>
            <a:chExt cx="2548416" cy="320973"/>
          </a:xfrm>
        </p:grpSpPr>
        <p:sp>
          <p:nvSpPr>
            <p:cNvPr id="17" name="Freihandform 11">
              <a:extLst>
                <a:ext uri="{FF2B5EF4-FFF2-40B4-BE49-F238E27FC236}">
                  <a16:creationId xmlns:a16="http://schemas.microsoft.com/office/drawing/2014/main" id="{EF80AC04-C636-481F-BF4C-F6BD38970AC6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 12">
              <a:extLst>
                <a:ext uri="{FF2B5EF4-FFF2-40B4-BE49-F238E27FC236}">
                  <a16:creationId xmlns:a16="http://schemas.microsoft.com/office/drawing/2014/main" id="{11DD2969-5E60-4B9D-BDE7-2A6A4F3DDDC1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 13">
              <a:extLst>
                <a:ext uri="{FF2B5EF4-FFF2-40B4-BE49-F238E27FC236}">
                  <a16:creationId xmlns:a16="http://schemas.microsoft.com/office/drawing/2014/main" id="{969B5C2E-ED88-4E82-A058-673472451701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668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2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orient="horz" pos="245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163" y="2544671"/>
            <a:ext cx="5378400" cy="576000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3905252"/>
            <a:ext cx="5378450" cy="2314574"/>
          </a:xfrm>
        </p:spPr>
        <p:txBody>
          <a:bodyPr/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6pPr>
            <a:lvl7pPr>
              <a:lnSpc>
                <a:spcPct val="118000"/>
              </a:lnSpc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6871A78-8521-40F5-8E70-9B0167D7E5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54295" y="461870"/>
            <a:ext cx="3401921" cy="428467"/>
            <a:chOff x="4821634" y="1942159"/>
            <a:chExt cx="2548416" cy="320973"/>
          </a:xfrm>
        </p:grpSpPr>
        <p:sp>
          <p:nvSpPr>
            <p:cNvPr id="17" name="Freihandform 11">
              <a:extLst>
                <a:ext uri="{FF2B5EF4-FFF2-40B4-BE49-F238E27FC236}">
                  <a16:creationId xmlns:a16="http://schemas.microsoft.com/office/drawing/2014/main" id="{EF80AC04-C636-481F-BF4C-F6BD38970AC6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 12">
              <a:extLst>
                <a:ext uri="{FF2B5EF4-FFF2-40B4-BE49-F238E27FC236}">
                  <a16:creationId xmlns:a16="http://schemas.microsoft.com/office/drawing/2014/main" id="{11DD2969-5E60-4B9D-BDE7-2A6A4F3DDDC1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 13">
              <a:extLst>
                <a:ext uri="{FF2B5EF4-FFF2-40B4-BE49-F238E27FC236}">
                  <a16:creationId xmlns:a16="http://schemas.microsoft.com/office/drawing/2014/main" id="{969B5C2E-ED88-4E82-A058-673472451701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471129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2" userDrawn="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orient="horz" pos="2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ss,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fik 4">
            <a:extLst>
              <a:ext uri="{FF2B5EF4-FFF2-40B4-BE49-F238E27FC236}">
                <a16:creationId xmlns:a16="http://schemas.microsoft.com/office/drawing/2014/main" id="{0FF66977-579B-4585-885E-AA6F9E62034D}"/>
              </a:ext>
            </a:extLst>
          </p:cNvPr>
          <p:cNvSpPr/>
          <p:nvPr userDrawn="1"/>
        </p:nvSpPr>
        <p:spPr>
          <a:xfrm>
            <a:off x="3240011" y="0"/>
            <a:ext cx="8953194" cy="6858000"/>
          </a:xfrm>
          <a:custGeom>
            <a:avLst/>
            <a:gdLst>
              <a:gd name="connsiteX0" fmla="*/ 6857987 w 8953194"/>
              <a:gd name="connsiteY0" fmla="*/ 0 h 6858000"/>
              <a:gd name="connsiteX1" fmla="*/ 0 w 8953194"/>
              <a:gd name="connsiteY1" fmla="*/ 6858000 h 6858000"/>
              <a:gd name="connsiteX2" fmla="*/ 8953195 w 8953194"/>
              <a:gd name="connsiteY2" fmla="*/ 6858000 h 6858000"/>
              <a:gd name="connsiteX3" fmla="*/ 8953195 w 895319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solidFill>
            <a:schemeClr val="tx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1724E0-DB93-4C21-B206-D4E782390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4665600"/>
            <a:ext cx="3600000" cy="1079408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FB0E7C0-171C-44D1-892B-B71C7A9975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38163" y="5894863"/>
            <a:ext cx="1800000" cy="288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5BC2DF25-5AF0-47BC-BDE1-666A9754009B}" type="datetime1">
              <a:rPr lang="de-DE" smtClean="0"/>
              <a:t>22.09.2023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A3FAC-C61E-48D4-9BC5-D0C238F8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63" y="2463578"/>
            <a:ext cx="5508000" cy="1620000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7D8DA91-3E84-48F2-8B06-E752990695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3809" y="461870"/>
            <a:ext cx="3401921" cy="428467"/>
            <a:chOff x="4821634" y="1942159"/>
            <a:chExt cx="2548416" cy="320973"/>
          </a:xfrm>
        </p:grpSpPr>
        <p:sp>
          <p:nvSpPr>
            <p:cNvPr id="20" name="Freihandform 11">
              <a:extLst>
                <a:ext uri="{FF2B5EF4-FFF2-40B4-BE49-F238E27FC236}">
                  <a16:creationId xmlns:a16="http://schemas.microsoft.com/office/drawing/2014/main" id="{C80FF3E6-080C-47B4-ABF9-3957B1515084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1" name="Freihandform 12">
              <a:extLst>
                <a:ext uri="{FF2B5EF4-FFF2-40B4-BE49-F238E27FC236}">
                  <a16:creationId xmlns:a16="http://schemas.microsoft.com/office/drawing/2014/main" id="{1F401944-03C2-4A1E-A88F-84673C7C0143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2" name="Freihandform 13">
              <a:extLst>
                <a:ext uri="{FF2B5EF4-FFF2-40B4-BE49-F238E27FC236}">
                  <a16:creationId xmlns:a16="http://schemas.microsoft.com/office/drawing/2014/main" id="{738268AA-BDA6-437D-8B23-EB2A16B64AA2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286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A45BED-6188-4555-B827-ABD5A2A0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613-948D-48C7-8EC6-4D1C1AA0DFEF}" type="datetime1">
              <a:rPr lang="de-DE" smtClean="0"/>
              <a:t>22.09.2023</a:t>
            </a:fld>
            <a:endParaRPr lang="de-DE" dirty="0"/>
          </a:p>
        </p:txBody>
      </p:sp>
      <p:sp>
        <p:nvSpPr>
          <p:cNvPr id="7" name="Grafik 4">
            <a:extLst>
              <a:ext uri="{FF2B5EF4-FFF2-40B4-BE49-F238E27FC236}">
                <a16:creationId xmlns:a16="http://schemas.microsoft.com/office/drawing/2014/main" id="{D81C597C-E687-4AAC-87BD-BDB67F03D90F}"/>
              </a:ext>
            </a:extLst>
          </p:cNvPr>
          <p:cNvSpPr/>
          <p:nvPr userDrawn="1"/>
        </p:nvSpPr>
        <p:spPr>
          <a:xfrm>
            <a:off x="3240011" y="0"/>
            <a:ext cx="8953194" cy="6858000"/>
          </a:xfrm>
          <a:custGeom>
            <a:avLst/>
            <a:gdLst>
              <a:gd name="connsiteX0" fmla="*/ 6857987 w 8953194"/>
              <a:gd name="connsiteY0" fmla="*/ 0 h 6858000"/>
              <a:gd name="connsiteX1" fmla="*/ 0 w 8953194"/>
              <a:gd name="connsiteY1" fmla="*/ 6858000 h 6858000"/>
              <a:gd name="connsiteX2" fmla="*/ 8953195 w 8953194"/>
              <a:gd name="connsiteY2" fmla="*/ 6858000 h 6858000"/>
              <a:gd name="connsiteX3" fmla="*/ 8953195 w 895319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BA9FF-0F1C-4D14-845F-A5952842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2400"/>
            <a:ext cx="5508000" cy="16200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EEC1278-CB8C-4609-BA2C-D55E84D5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D6B1AA6-F212-420B-8E23-E8BBCE10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8775D3C-C984-4C38-A122-E33B0E2EC3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162" y="6536381"/>
            <a:ext cx="637200" cy="155601"/>
            <a:chOff x="4821634" y="1946484"/>
            <a:chExt cx="1213526" cy="296341"/>
          </a:xfrm>
        </p:grpSpPr>
        <p:sp>
          <p:nvSpPr>
            <p:cNvPr id="14" name="Freihandform 11">
              <a:extLst>
                <a:ext uri="{FF2B5EF4-FFF2-40B4-BE49-F238E27FC236}">
                  <a16:creationId xmlns:a16="http://schemas.microsoft.com/office/drawing/2014/main" id="{677017B7-CB0A-4A79-8961-195241114668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 12">
              <a:extLst>
                <a:ext uri="{FF2B5EF4-FFF2-40B4-BE49-F238E27FC236}">
                  <a16:creationId xmlns:a16="http://schemas.microsoft.com/office/drawing/2014/main" id="{82CD6EE2-716A-44DC-9237-4BE509C4609F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66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mit 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14">
            <a:extLst>
              <a:ext uri="{FF2B5EF4-FFF2-40B4-BE49-F238E27FC236}">
                <a16:creationId xmlns:a16="http://schemas.microsoft.com/office/drawing/2014/main" id="{AB88BDEF-9731-4A05-B50F-95520615B0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40012" y="0"/>
            <a:ext cx="8951989" cy="6858000"/>
          </a:xfrm>
          <a:custGeom>
            <a:avLst/>
            <a:gdLst>
              <a:gd name="connsiteX0" fmla="*/ 6857987 w 8951989"/>
              <a:gd name="connsiteY0" fmla="*/ 0 h 6858000"/>
              <a:gd name="connsiteX1" fmla="*/ 8951989 w 8951989"/>
              <a:gd name="connsiteY1" fmla="*/ 0 h 6858000"/>
              <a:gd name="connsiteX2" fmla="*/ 8951989 w 8951989"/>
              <a:gd name="connsiteY2" fmla="*/ 6858000 h 6858000"/>
              <a:gd name="connsiteX3" fmla="*/ 0 w 8951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1989" h="6858000">
                <a:moveTo>
                  <a:pt x="6857987" y="0"/>
                </a:moveTo>
                <a:lnTo>
                  <a:pt x="8951989" y="0"/>
                </a:lnTo>
                <a:lnTo>
                  <a:pt x="8951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702000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BA9FF-0F1C-4D14-845F-A5952842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2400"/>
            <a:ext cx="5508000" cy="16200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82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F8422-7EF4-406F-A7A2-9E10FB2B5445}" type="datetime1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8330400" cy="44244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42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 userDrawn="1">
          <p15:clr>
            <a:srgbClr val="FBAE40"/>
          </p15:clr>
        </p15:guide>
        <p15:guide id="2" orient="horz" pos="3918" userDrawn="1">
          <p15:clr>
            <a:srgbClr val="FBAE40"/>
          </p15:clr>
        </p15:guide>
        <p15:guide id="3" pos="55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28B8-79F7-400F-91F6-FFF5746060C9}" type="datetime1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425ED3A5-A769-4972-A393-120855EA4F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6975" y="1795463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940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C58802F-1A9F-4070-BEFC-778676B80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2800" y="1796400"/>
            <a:ext cx="554400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770FA74-EE15-4F43-9D84-B06821B9BD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12799" y="6034810"/>
            <a:ext cx="5544000" cy="234000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440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727">
          <p15:clr>
            <a:srgbClr val="FBAE40"/>
          </p15:clr>
        </p15:guide>
        <p15:guide id="4" pos="38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link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81D1-E72C-42E8-9DEB-593B174FA2A2}" type="datetime1">
              <a:rPr lang="de-DE" smtClean="0"/>
              <a:t>22.09.2023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8400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C58802F-1A9F-4070-BEFC-778676B80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0000" y="1796400"/>
            <a:ext cx="554400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770FA74-EE15-4F43-9D84-B06821B9BD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6033600"/>
            <a:ext cx="5544000" cy="2340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5949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831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181934-5D6D-4F2A-BBBF-3FB59825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3" y="376211"/>
            <a:ext cx="11117262" cy="9000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2064C0-3608-4939-BD06-8E901E9CE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796870"/>
            <a:ext cx="11116800" cy="44244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449BEC-7FA2-4250-9996-73DB5B41B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1600" y="6539706"/>
            <a:ext cx="7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3315571D-9EC9-45E9-BA1A-FB398ED93250}" type="datetime1">
              <a:rPr lang="de-DE" smtClean="0"/>
              <a:t>22.09.2023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CFBDE9-3253-4A5A-8DAA-DF6E1CED1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6370" y="6539706"/>
            <a:ext cx="8640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7B99E1-9F31-4410-BD15-9B13E25BD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800" y="6539706"/>
            <a:ext cx="53975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C4F21E18-F387-4305-A0C6-40E8504050B5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6E14201-BCB3-4636-9EAE-DB6175F4BB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162" y="6536381"/>
            <a:ext cx="637200" cy="155601"/>
            <a:chOff x="4821634" y="1946484"/>
            <a:chExt cx="1213526" cy="296341"/>
          </a:xfrm>
        </p:grpSpPr>
        <p:sp>
          <p:nvSpPr>
            <p:cNvPr id="19" name="Freihandform 11">
              <a:extLst>
                <a:ext uri="{FF2B5EF4-FFF2-40B4-BE49-F238E27FC236}">
                  <a16:creationId xmlns:a16="http://schemas.microsoft.com/office/drawing/2014/main" id="{80035CED-69EF-4762-8199-789EA680C2FA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0" name="Freihandform 12">
              <a:extLst>
                <a:ext uri="{FF2B5EF4-FFF2-40B4-BE49-F238E27FC236}">
                  <a16:creationId xmlns:a16="http://schemas.microsoft.com/office/drawing/2014/main" id="{A399FD64-F5F1-4761-8039-EECE246C1C6C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990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7" r:id="rId3"/>
    <p:sldLayoutId id="2147483663" r:id="rId4"/>
    <p:sldLayoutId id="2147483678" r:id="rId5"/>
    <p:sldLayoutId id="2147483662" r:id="rId6"/>
    <p:sldLayoutId id="2147483674" r:id="rId7"/>
    <p:sldLayoutId id="2147483679" r:id="rId8"/>
    <p:sldLayoutId id="2147483680" r:id="rId9"/>
    <p:sldLayoutId id="2147483677" r:id="rId10"/>
    <p:sldLayoutId id="2147483673" r:id="rId11"/>
    <p:sldLayoutId id="2147483676" r:id="rId12"/>
    <p:sldLayoutId id="2147483675" r:id="rId13"/>
    <p:sldLayoutId id="2147483685" r:id="rId14"/>
    <p:sldLayoutId id="2147483682" r:id="rId15"/>
    <p:sldLayoutId id="2147483681" r:id="rId16"/>
    <p:sldLayoutId id="2147483683" r:id="rId17"/>
    <p:sldLayoutId id="2147483666" r:id="rId18"/>
    <p:sldLayoutId id="2147483667" r:id="rId19"/>
    <p:sldLayoutId id="2147483686" r:id="rId20"/>
    <p:sldLayoutId id="2147483684" r:id="rId2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86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86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71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71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8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8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8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9" userDrawn="1">
          <p15:clr>
            <a:srgbClr val="F26B43"/>
          </p15:clr>
        </p15:guide>
        <p15:guide id="2" pos="7342" userDrawn="1">
          <p15:clr>
            <a:srgbClr val="F26B43"/>
          </p15:clr>
        </p15:guide>
        <p15:guide id="3" orient="horz" pos="293" userDrawn="1">
          <p15:clr>
            <a:srgbClr val="F26B43"/>
          </p15:clr>
        </p15:guide>
        <p15:guide id="5" orient="horz" pos="41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imsglobal.org/question/qtiv2p2/QTIv2p2-ASI-InformationModelv1p0/imsqtiv2p2_asi_v1p0_InfoModelv1p0.html#Data_ChoiceIntera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sglobal.org/spec/qti/v3p0/guide#h.w7rp6is7v7f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686610-444B-317D-CA2F-034AF1B62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3004170"/>
            <a:ext cx="3600000" cy="1079408"/>
          </a:xfrm>
        </p:spPr>
        <p:txBody>
          <a:bodyPr/>
          <a:lstStyle/>
          <a:p>
            <a:r>
              <a:rPr lang="de-DE" b="1" dirty="0"/>
              <a:t>A</a:t>
            </a:r>
            <a:r>
              <a:rPr lang="de-DE" dirty="0"/>
              <a:t>ssessment and So</a:t>
            </a:r>
            <a:r>
              <a:rPr lang="de-DE" b="1" dirty="0"/>
              <a:t>l</a:t>
            </a:r>
            <a:r>
              <a:rPr lang="de-DE" dirty="0"/>
              <a:t>ution (</a:t>
            </a:r>
            <a:r>
              <a:rPr lang="de-DE" dirty="0" err="1"/>
              <a:t>hint</a:t>
            </a:r>
            <a:r>
              <a:rPr lang="de-DE" dirty="0"/>
              <a:t>) Gener</a:t>
            </a:r>
            <a:r>
              <a:rPr lang="de-DE" b="1" dirty="0"/>
              <a:t>a</a:t>
            </a:r>
            <a:r>
              <a:rPr lang="de-DE" dirty="0"/>
              <a:t>tor </a:t>
            </a:r>
            <a:r>
              <a:rPr lang="de-DE" b="1" dirty="0" err="1"/>
              <a:t>D</a:t>
            </a:r>
            <a:r>
              <a:rPr lang="de-DE" dirty="0" err="1"/>
              <a:t>estined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 err="1"/>
              <a:t>I</a:t>
            </a:r>
            <a:r>
              <a:rPr lang="de-DE" dirty="0" err="1"/>
              <a:t>nformatics</a:t>
            </a:r>
            <a:r>
              <a:rPr lang="de-DE" dirty="0"/>
              <a:t> and </a:t>
            </a:r>
            <a:r>
              <a:rPr lang="de-DE" b="1" dirty="0" err="1"/>
              <a:t>N</a:t>
            </a:r>
            <a:r>
              <a:rPr lang="de-DE" dirty="0" err="1"/>
              <a:t>eighbouring</a:t>
            </a:r>
            <a:r>
              <a:rPr lang="de-DE" dirty="0"/>
              <a:t> Domains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04A5A9-27A1-0315-F1FD-73DD47FF94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1B6CCA-2A2B-472A-93B6-53BDA4D4CDCC}" type="datetime1">
              <a:rPr lang="de-DE" smtClean="0"/>
              <a:t>22.09.2023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E68ABBC-1E82-744F-6D78-1B01D09E2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ALADIN</a:t>
            </a:r>
          </a:p>
        </p:txBody>
      </p:sp>
    </p:spTree>
    <p:extLst>
      <p:ext uri="{BB962C8B-B14F-4D97-AF65-F5344CB8AC3E}">
        <p14:creationId xmlns:p14="http://schemas.microsoft.com/office/powerpoint/2010/main" val="3199122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 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10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26A588-D034-A0FE-A774-92F45F19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137" y="1087404"/>
            <a:ext cx="3411606" cy="355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C91AB0-3C28-37DF-BCE4-CEB55AD5E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" t="28421" r="1696" b="14671"/>
          <a:stretch/>
        </p:blipFill>
        <p:spPr>
          <a:xfrm>
            <a:off x="3957570" y="4903137"/>
            <a:ext cx="3994484" cy="39463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362366B-3338-335F-43DC-0139BCCC80CC}"/>
              </a:ext>
            </a:extLst>
          </p:cNvPr>
          <p:cNvGrpSpPr/>
          <p:nvPr/>
        </p:nvGrpSpPr>
        <p:grpSpPr>
          <a:xfrm>
            <a:off x="3957569" y="5621454"/>
            <a:ext cx="3994484" cy="394635"/>
            <a:chOff x="3349593" y="3096929"/>
            <a:chExt cx="3994484" cy="39463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6FFABD6-2F45-6C67-FC12-5A031D3F9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3" t="28421" r="1696" b="14671"/>
            <a:stretch/>
          </p:blipFill>
          <p:spPr>
            <a:xfrm>
              <a:off x="3349593" y="3096929"/>
              <a:ext cx="3994484" cy="394635"/>
            </a:xfrm>
            <a:prstGeom prst="rect">
              <a:avLst/>
            </a:prstGeom>
          </p:spPr>
        </p:pic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A508E93-27CB-3C67-9182-24733B532D28}"/>
                </a:ext>
              </a:extLst>
            </p:cNvPr>
            <p:cNvSpPr/>
            <p:nvPr/>
          </p:nvSpPr>
          <p:spPr>
            <a:xfrm>
              <a:off x="3445844" y="3164305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D8B571E-7CEE-3AAD-7580-4AD3FE2FF4DA}"/>
                </a:ext>
              </a:extLst>
            </p:cNvPr>
            <p:cNvSpPr/>
            <p:nvPr/>
          </p:nvSpPr>
          <p:spPr>
            <a:xfrm>
              <a:off x="4531894" y="3164304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27598469-5A44-3FF4-B828-90FC6F35A87A}"/>
                </a:ext>
              </a:extLst>
            </p:cNvPr>
            <p:cNvSpPr/>
            <p:nvPr/>
          </p:nvSpPr>
          <p:spPr>
            <a:xfrm>
              <a:off x="5486825" y="3229272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EEF150E1-1D96-9775-3863-139354522256}"/>
                </a:ext>
              </a:extLst>
            </p:cNvPr>
            <p:cNvSpPr/>
            <p:nvPr/>
          </p:nvSpPr>
          <p:spPr>
            <a:xfrm>
              <a:off x="6572875" y="3229272"/>
              <a:ext cx="609175" cy="12032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61F09B8-E041-D975-65D3-BF6963051DA3}"/>
              </a:ext>
            </a:extLst>
          </p:cNvPr>
          <p:cNvGrpSpPr/>
          <p:nvPr/>
        </p:nvGrpSpPr>
        <p:grpSpPr>
          <a:xfrm>
            <a:off x="1890460" y="1029800"/>
            <a:ext cx="11225372" cy="5101690"/>
            <a:chOff x="2163832" y="1039227"/>
            <a:chExt cx="11225372" cy="510169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61604BA-B189-51C2-4AF1-767AD924CD9A}"/>
                </a:ext>
              </a:extLst>
            </p:cNvPr>
            <p:cNvSpPr/>
            <p:nvPr/>
          </p:nvSpPr>
          <p:spPr>
            <a:xfrm>
              <a:off x="2163832" y="5478203"/>
              <a:ext cx="1961671" cy="6627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600" b="1" dirty="0"/>
                <a:t>Model </a:t>
              </a:r>
              <a:r>
                <a:rPr lang="de-DE" sz="1600" b="1" dirty="0" err="1"/>
                <a:t>syntax</a:t>
              </a:r>
              <a:endParaRPr lang="de-DE" sz="1600" b="1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52A9B52-9609-CA2F-616A-74F3D63A9A5D}"/>
                </a:ext>
              </a:extLst>
            </p:cNvPr>
            <p:cNvSpPr/>
            <p:nvPr/>
          </p:nvSpPr>
          <p:spPr>
            <a:xfrm>
              <a:off x="2170727" y="4770695"/>
              <a:ext cx="1961671" cy="6950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600" b="1" dirty="0"/>
                <a:t>Model </a:t>
              </a:r>
              <a:r>
                <a:rPr lang="de-DE" sz="1600" b="1" dirty="0" err="1"/>
                <a:t>semantics</a:t>
              </a:r>
              <a:endParaRPr lang="de-DE" b="1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5FFB2D81-5F6D-19BE-766B-29FDA5BC06A2}"/>
                </a:ext>
              </a:extLst>
            </p:cNvPr>
            <p:cNvSpPr/>
            <p:nvPr/>
          </p:nvSpPr>
          <p:spPr>
            <a:xfrm>
              <a:off x="2170725" y="1043892"/>
              <a:ext cx="1961671" cy="3726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600" b="1" dirty="0" err="1"/>
                <a:t>Subject</a:t>
              </a:r>
              <a:r>
                <a:rPr lang="de-DE" sz="1600" b="1" dirty="0"/>
                <a:t> </a:t>
              </a:r>
              <a:r>
                <a:rPr lang="de-DE" sz="1600" b="1" dirty="0" err="1"/>
                <a:t>semantics</a:t>
              </a:r>
              <a:endParaRPr lang="de-DE" sz="1600" b="1" dirty="0"/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A85131B-0E36-9BAC-8B81-EB2D40D1C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4770695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AEEFC25-FF69-0144-4B99-869B943A88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5478202"/>
              <a:ext cx="9244612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E7FAB9D-9CED-271E-8847-B0A011B63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6140916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14DE29A-B9E0-444A-31F8-6A52F5C1C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1039227"/>
              <a:ext cx="924461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EA43EE88-96D3-93C7-002F-8909D1EF317E}"/>
              </a:ext>
            </a:extLst>
          </p:cNvPr>
          <p:cNvSpPr/>
          <p:nvPr/>
        </p:nvSpPr>
        <p:spPr>
          <a:xfrm>
            <a:off x="1544703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Flowchart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D3E681-CB00-6169-3492-F484DC4EA936}"/>
              </a:ext>
            </a:extLst>
          </p:cNvPr>
          <p:cNvSpPr/>
          <p:nvPr/>
        </p:nvSpPr>
        <p:spPr>
          <a:xfrm>
            <a:off x="1198894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UML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A42DFA3-F14C-0390-ED47-1C7A97ECD625}"/>
              </a:ext>
            </a:extLst>
          </p:cNvPr>
          <p:cNvSpPr/>
          <p:nvPr/>
        </p:nvSpPr>
        <p:spPr>
          <a:xfrm>
            <a:off x="84750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EPK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3AB0BAB-AA60-9104-9142-B61ED59B5D26}"/>
              </a:ext>
            </a:extLst>
          </p:cNvPr>
          <p:cNvSpPr/>
          <p:nvPr/>
        </p:nvSpPr>
        <p:spPr>
          <a:xfrm>
            <a:off x="50043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BPMN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CAB7FF0-D81C-45AB-9712-2DC5AE0238AA}"/>
              </a:ext>
            </a:extLst>
          </p:cNvPr>
          <p:cNvSpPr/>
          <p:nvPr/>
        </p:nvSpPr>
        <p:spPr>
          <a:xfrm rot="10800000">
            <a:off x="145563" y="1039227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t" anchorCtr="0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…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DA243CE-19DF-28C7-E66C-28322FD3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07" y="1104463"/>
            <a:ext cx="3034121" cy="354140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FE8BDEF-29C1-3E07-CBBF-316EC0C40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72" y="4892630"/>
            <a:ext cx="1441377" cy="556158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ABF0CFF-CC99-3BA9-2C66-71C904231E1E}"/>
              </a:ext>
            </a:extLst>
          </p:cNvPr>
          <p:cNvGrpSpPr/>
          <p:nvPr/>
        </p:nvGrpSpPr>
        <p:grpSpPr>
          <a:xfrm>
            <a:off x="3986143" y="5543439"/>
            <a:ext cx="1523129" cy="559344"/>
            <a:chOff x="6958201" y="6184031"/>
            <a:chExt cx="1523129" cy="559344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906D7997-BD4B-883A-D5DD-8C950F146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9954" y="6184031"/>
              <a:ext cx="1441376" cy="556158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4AA5A2C-9F15-A886-5D54-EBFB136785BB}"/>
                </a:ext>
              </a:extLst>
            </p:cNvPr>
            <p:cNvSpPr/>
            <p:nvPr/>
          </p:nvSpPr>
          <p:spPr>
            <a:xfrm>
              <a:off x="6995133" y="6404949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6AB2AFC0-B78E-2575-E35F-9116145FEB63}"/>
                </a:ext>
              </a:extLst>
            </p:cNvPr>
            <p:cNvSpPr/>
            <p:nvPr/>
          </p:nvSpPr>
          <p:spPr>
            <a:xfrm>
              <a:off x="6958201" y="6697656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F6873EB-5E60-2F2A-62AB-B1544F5E75F5}"/>
                </a:ext>
              </a:extLst>
            </p:cNvPr>
            <p:cNvSpPr/>
            <p:nvPr/>
          </p:nvSpPr>
          <p:spPr>
            <a:xfrm>
              <a:off x="7760642" y="6266852"/>
              <a:ext cx="220715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0D3B7460-1B13-9213-BF01-BF370E8CEC43}"/>
                </a:ext>
              </a:extLst>
            </p:cNvPr>
            <p:cNvSpPr/>
            <p:nvPr/>
          </p:nvSpPr>
          <p:spPr>
            <a:xfrm>
              <a:off x="8161041" y="6295432"/>
              <a:ext cx="320289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035B5C02-E20D-30D4-9DC7-2AEC2B3C4140}"/>
                </a:ext>
              </a:extLst>
            </p:cNvPr>
            <p:cNvSpPr/>
            <p:nvPr/>
          </p:nvSpPr>
          <p:spPr>
            <a:xfrm>
              <a:off x="7760642" y="6551238"/>
              <a:ext cx="252142" cy="946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8E4E3B55-A62D-6404-BAAD-0C16184B2141}"/>
                </a:ext>
              </a:extLst>
            </p:cNvPr>
            <p:cNvSpPr/>
            <p:nvPr/>
          </p:nvSpPr>
          <p:spPr>
            <a:xfrm>
              <a:off x="8182466" y="6532775"/>
              <a:ext cx="258998" cy="11312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E9A2874D-6CA9-307A-AB8E-0C06E23A6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851" y="4895576"/>
            <a:ext cx="4038950" cy="518205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240758B-4A77-E96B-4C13-5B9A466932E6}"/>
              </a:ext>
            </a:extLst>
          </p:cNvPr>
          <p:cNvGrpSpPr/>
          <p:nvPr/>
        </p:nvGrpSpPr>
        <p:grpSpPr>
          <a:xfrm>
            <a:off x="3957851" y="5595745"/>
            <a:ext cx="4038950" cy="518205"/>
            <a:chOff x="6453965" y="1787543"/>
            <a:chExt cx="4038950" cy="518205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4C2DD01C-A963-9D20-92E2-3B96FA5B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3965" y="1787543"/>
              <a:ext cx="4038950" cy="518205"/>
            </a:xfrm>
            <a:prstGeom prst="rect">
              <a:avLst/>
            </a:prstGeom>
          </p:spPr>
        </p:pic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349336DF-BAAD-92C0-2887-6E162DEE4137}"/>
                </a:ext>
              </a:extLst>
            </p:cNvPr>
            <p:cNvSpPr/>
            <p:nvPr/>
          </p:nvSpPr>
          <p:spPr>
            <a:xfrm>
              <a:off x="7449954" y="1857675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38741635-75EA-4591-14C0-D0A486925EEA}"/>
                </a:ext>
              </a:extLst>
            </p:cNvPr>
            <p:cNvSpPr/>
            <p:nvPr/>
          </p:nvSpPr>
          <p:spPr>
            <a:xfrm>
              <a:off x="6626130" y="1895395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7621BCB1-F58B-DEEE-5B40-49822CF8824E}"/>
                </a:ext>
              </a:extLst>
            </p:cNvPr>
            <p:cNvSpPr/>
            <p:nvPr/>
          </p:nvSpPr>
          <p:spPr>
            <a:xfrm>
              <a:off x="8253796" y="1951088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0995EC3F-450D-F324-6DFC-61FBAE229980}"/>
                </a:ext>
              </a:extLst>
            </p:cNvPr>
            <p:cNvSpPr/>
            <p:nvPr/>
          </p:nvSpPr>
          <p:spPr>
            <a:xfrm>
              <a:off x="8977798" y="2080683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9AEF9155-711D-DF5D-05BA-F8B4F8C302D9}"/>
                </a:ext>
              </a:extLst>
            </p:cNvPr>
            <p:cNvSpPr/>
            <p:nvPr/>
          </p:nvSpPr>
          <p:spPr>
            <a:xfrm>
              <a:off x="9469758" y="2080682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66A8517A-DC59-2D94-D7E5-AF85670CBE84}"/>
                </a:ext>
              </a:extLst>
            </p:cNvPr>
            <p:cNvSpPr/>
            <p:nvPr/>
          </p:nvSpPr>
          <p:spPr>
            <a:xfrm>
              <a:off x="9795618" y="2095467"/>
              <a:ext cx="697296" cy="2102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95919D5D-E2CB-A693-EA59-5DAF9EF18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569" y="1122383"/>
            <a:ext cx="2893800" cy="3565237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852EBF3-21B8-4028-65F5-32A1A1886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030" y="4868493"/>
            <a:ext cx="1460249" cy="580295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E47761BD-D6D3-6160-FCF1-EBD5DD4C35A1}"/>
              </a:ext>
            </a:extLst>
          </p:cNvPr>
          <p:cNvGrpSpPr/>
          <p:nvPr/>
        </p:nvGrpSpPr>
        <p:grpSpPr>
          <a:xfrm>
            <a:off x="4405465" y="5532296"/>
            <a:ext cx="1460248" cy="569263"/>
            <a:chOff x="7594013" y="1517471"/>
            <a:chExt cx="2434033" cy="929721"/>
          </a:xfrm>
        </p:grpSpPr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BB5CE0C9-19BC-22BA-0238-3C3DDE029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8503" y="1517471"/>
              <a:ext cx="2339543" cy="929721"/>
            </a:xfrm>
            <a:prstGeom prst="rect">
              <a:avLst/>
            </a:prstGeom>
          </p:spPr>
        </p:pic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E27BA32D-594E-06E4-34C9-B83A01DFC333}"/>
                </a:ext>
              </a:extLst>
            </p:cNvPr>
            <p:cNvSpPr/>
            <p:nvPr/>
          </p:nvSpPr>
          <p:spPr>
            <a:xfrm>
              <a:off x="7594013" y="2187386"/>
              <a:ext cx="1238902" cy="14103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: abgerundete Ecken 51">
              <a:extLst>
                <a:ext uri="{FF2B5EF4-FFF2-40B4-BE49-F238E27FC236}">
                  <a16:creationId xmlns:a16="http://schemas.microsoft.com/office/drawing/2014/main" id="{6CB4C8E4-C977-29A3-A417-FAC0BA13DF86}"/>
                </a:ext>
              </a:extLst>
            </p:cNvPr>
            <p:cNvSpPr/>
            <p:nvPr/>
          </p:nvSpPr>
          <p:spPr>
            <a:xfrm>
              <a:off x="7688504" y="1789747"/>
              <a:ext cx="795620" cy="14103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31250D0F-4E1F-2EA5-4E0E-05368E0F62F3}"/>
                </a:ext>
              </a:extLst>
            </p:cNvPr>
            <p:cNvSpPr/>
            <p:nvPr/>
          </p:nvSpPr>
          <p:spPr>
            <a:xfrm>
              <a:off x="8629140" y="1642195"/>
              <a:ext cx="326324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6561AF13-302D-6E28-B575-5D38FDE23593}"/>
                </a:ext>
              </a:extLst>
            </p:cNvPr>
            <p:cNvSpPr/>
            <p:nvPr/>
          </p:nvSpPr>
          <p:spPr>
            <a:xfrm>
              <a:off x="9144000" y="1691514"/>
              <a:ext cx="404317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D9A167C-4AA0-37EB-E960-8222B915A079}"/>
                </a:ext>
              </a:extLst>
            </p:cNvPr>
            <p:cNvSpPr/>
            <p:nvPr/>
          </p:nvSpPr>
          <p:spPr>
            <a:xfrm>
              <a:off x="9615340" y="1750363"/>
              <a:ext cx="412706" cy="8062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6" name="Grafik 55">
            <a:extLst>
              <a:ext uri="{FF2B5EF4-FFF2-40B4-BE49-F238E27FC236}">
                <a16:creationId xmlns:a16="http://schemas.microsoft.com/office/drawing/2014/main" id="{65E7F4A2-F2EB-F896-CDE8-A352236CA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1750" y="1272915"/>
            <a:ext cx="2768687" cy="326309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F2E37A8-547D-12E8-F89B-2819DA6B5A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7702" y="1068243"/>
            <a:ext cx="4989482" cy="3639178"/>
          </a:xfrm>
          <a:prstGeom prst="rect">
            <a:avLst/>
          </a:prstGeom>
        </p:spPr>
      </p:pic>
      <p:pic>
        <p:nvPicPr>
          <p:cNvPr id="58" name="Picture 4" descr="The Virtual Knowledge Graph System Ontop (Extended Abstract)">
            <a:extLst>
              <a:ext uri="{FF2B5EF4-FFF2-40B4-BE49-F238E27FC236}">
                <a16:creationId xmlns:a16="http://schemas.microsoft.com/office/drawing/2014/main" id="{7BCB547E-ED9B-3A0F-36DE-FCF731014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2580" r="20003" b="4051"/>
          <a:stretch/>
        </p:blipFill>
        <p:spPr bwMode="auto">
          <a:xfrm>
            <a:off x="8942346" y="1757164"/>
            <a:ext cx="3171097" cy="23189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FE52AE79-B745-E813-2BB2-8A67B616ECA9}"/>
              </a:ext>
            </a:extLst>
          </p:cNvPr>
          <p:cNvSpPr/>
          <p:nvPr/>
        </p:nvSpPr>
        <p:spPr>
          <a:xfrm>
            <a:off x="4972003" y="2603097"/>
            <a:ext cx="2782579" cy="5270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b="1" dirty="0"/>
              <a:t>Meta-model</a:t>
            </a:r>
          </a:p>
        </p:txBody>
      </p:sp>
    </p:spTree>
    <p:extLst>
      <p:ext uri="{BB962C8B-B14F-4D97-AF65-F5344CB8AC3E}">
        <p14:creationId xmlns:p14="http://schemas.microsoft.com/office/powerpoint/2010/main" val="148388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40313 3.7037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5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022E-16 L 0.40469 1.11022E-1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3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4375 0.0025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30846 0.00278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13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33763 4.81481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33828 0.0018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17461 -1.11111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987 0.00301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13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0987 -0.0092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 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E961484-9A49-D09B-7A54-A0DEBBE9E56B}"/>
              </a:ext>
            </a:extLst>
          </p:cNvPr>
          <p:cNvGraphicFramePr>
            <a:graphicFrameLocks noGrp="1"/>
          </p:cNvGraphicFramePr>
          <p:nvPr/>
        </p:nvGraphicFramePr>
        <p:xfrm>
          <a:off x="219228" y="1199946"/>
          <a:ext cx="6240346" cy="490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0346">
                  <a:extLst>
                    <a:ext uri="{9D8B030D-6E8A-4147-A177-3AD203B41FA5}">
                      <a16:colId xmlns:a16="http://schemas.microsoft.com/office/drawing/2014/main" val="3492610456"/>
                    </a:ext>
                  </a:extLst>
                </a:gridCol>
              </a:tblGrid>
              <a:tr h="10683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449717"/>
                  </a:ext>
                </a:extLst>
              </a:tr>
              <a:tr h="38402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164187"/>
                  </a:ext>
                </a:extLst>
              </a:tr>
            </a:tbl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2133E8B-676A-648F-7F74-CBC7E022EBA8}"/>
              </a:ext>
            </a:extLst>
          </p:cNvPr>
          <p:cNvSpPr/>
          <p:nvPr/>
        </p:nvSpPr>
        <p:spPr>
          <a:xfrm>
            <a:off x="7208116" y="3506478"/>
            <a:ext cx="61888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4E45FD-AD0D-4612-6576-45EF8B7F0635}"/>
              </a:ext>
            </a:extLst>
          </p:cNvPr>
          <p:cNvSpPr txBox="1"/>
          <p:nvPr/>
        </p:nvSpPr>
        <p:spPr>
          <a:xfrm>
            <a:off x="219227" y="1299434"/>
            <a:ext cx="6262711" cy="92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de-DE" b="1" dirty="0" err="1"/>
              <a:t>Exercise</a:t>
            </a:r>
            <a:r>
              <a:rPr lang="de-DE" b="1" dirty="0"/>
              <a:t> </a:t>
            </a:r>
            <a:r>
              <a:rPr lang="de-DE" b="1" dirty="0" err="1"/>
              <a:t>definition</a:t>
            </a:r>
            <a:r>
              <a:rPr lang="de-DE" b="1" dirty="0"/>
              <a:t>:</a:t>
            </a:r>
            <a:br>
              <a:rPr lang="de-DE" b="1" dirty="0"/>
            </a:br>
            <a:r>
              <a:rPr lang="en-US" sz="1600" dirty="0"/>
              <a:t>Model an event-driven process chain that represents the business process described in the text.</a:t>
            </a:r>
            <a:endParaRPr lang="de-DE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BBB91F-0EF4-6308-EA28-F7C42E9CF4DF}"/>
              </a:ext>
            </a:extLst>
          </p:cNvPr>
          <p:cNvSpPr txBox="1"/>
          <p:nvPr/>
        </p:nvSpPr>
        <p:spPr>
          <a:xfrm>
            <a:off x="365244" y="2230584"/>
            <a:ext cx="5948314" cy="3957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de-DE" b="1" dirty="0"/>
              <a:t>Natural </a:t>
            </a:r>
            <a:r>
              <a:rPr lang="de-DE" b="1" dirty="0" err="1"/>
              <a:t>language</a:t>
            </a:r>
            <a:r>
              <a:rPr lang="de-DE" b="1" dirty="0"/>
              <a:t> </a:t>
            </a:r>
            <a:r>
              <a:rPr lang="de-DE" b="1" dirty="0" err="1"/>
              <a:t>description</a:t>
            </a:r>
            <a:r>
              <a:rPr lang="de-DE" b="1" dirty="0"/>
              <a:t>: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rgbClr val="FF0000"/>
                </a:solidFill>
              </a:rPr>
              <a:t>The business process is started on the basis of a customer inquiry. This can be received by mail, fax, e-mail or telephone</a:t>
            </a:r>
            <a:r>
              <a:rPr lang="de-DE" sz="1400" dirty="0">
                <a:solidFill>
                  <a:srgbClr val="FF0000"/>
                </a:solidFill>
              </a:rPr>
              <a:t>.</a:t>
            </a:r>
            <a:r>
              <a:rPr lang="de-DE" sz="1400" dirty="0"/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If it is received by phone, the sales department prepares a written document that records the request (request fixation).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en-US" sz="1400" dirty="0">
                <a:solidFill>
                  <a:srgbClr val="0070C0"/>
                </a:solidFill>
              </a:rPr>
              <a:t>Regardless of the type of receipt, the central secretariat receives the request, checks it for formal correctness and then forwards it to the responsible sales area manager and the management.</a:t>
            </a:r>
          </a:p>
          <a:p>
            <a:pPr marL="0" indent="0" algn="ctr">
              <a:buNone/>
            </a:pP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sales area manager passes the request on to one of his sales engineers, who checks the feasibility of the offer. This initially concerns the requested range of services</a:t>
            </a:r>
            <a:r>
              <a:rPr lang="de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If this is not within the company's range of services, a rejection will be made</a:t>
            </a:r>
            <a:r>
              <a:rPr lang="de-DE" sz="14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rgbClr val="996600"/>
                </a:solidFill>
                <a:effectLst/>
                <a:latin typeface="Arial" panose="020B0604020202020204" pitchFamily="34" charset="0"/>
              </a:rPr>
              <a:t>If only parts of the requested services can be provided, partner companies are asked for support and involved either as cooperation partners or subcontractors.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If no suitable partners are found, the request is rejected.</a:t>
            </a:r>
            <a:endParaRPr 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6FE7975B-F04C-B388-106B-C06F4A8153EF}"/>
              </a:ext>
            </a:extLst>
          </p:cNvPr>
          <p:cNvSpPr/>
          <p:nvPr/>
        </p:nvSpPr>
        <p:spPr>
          <a:xfrm rot="10800000">
            <a:off x="6799344" y="3506478"/>
            <a:ext cx="641610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C334AE4-0450-D5B9-9AC4-F05128A28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" t="784" r="5143"/>
          <a:stretch/>
        </p:blipFill>
        <p:spPr>
          <a:xfrm>
            <a:off x="7990680" y="914880"/>
            <a:ext cx="2812052" cy="519368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362B9F1-1EDD-204F-84B5-1FCCB92ECA55}"/>
              </a:ext>
            </a:extLst>
          </p:cNvPr>
          <p:cNvSpPr/>
          <p:nvPr/>
        </p:nvSpPr>
        <p:spPr>
          <a:xfrm>
            <a:off x="8194803" y="1941922"/>
            <a:ext cx="2250095" cy="641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4E4666-6FD1-9F05-BEDB-BA0A9A18F812}"/>
              </a:ext>
            </a:extLst>
          </p:cNvPr>
          <p:cNvSpPr/>
          <p:nvPr/>
        </p:nvSpPr>
        <p:spPr>
          <a:xfrm>
            <a:off x="8620582" y="1574276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9952941-B81D-06B4-95AC-0A7EB0275D2D}"/>
              </a:ext>
            </a:extLst>
          </p:cNvPr>
          <p:cNvSpPr/>
          <p:nvPr/>
        </p:nvSpPr>
        <p:spPr>
          <a:xfrm>
            <a:off x="9443841" y="857081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7CE3F33-69C9-FF79-08E7-A5FB6BECAFF0}"/>
              </a:ext>
            </a:extLst>
          </p:cNvPr>
          <p:cNvSpPr/>
          <p:nvPr/>
        </p:nvSpPr>
        <p:spPr>
          <a:xfrm>
            <a:off x="9443840" y="1256962"/>
            <a:ext cx="1316107" cy="647251"/>
          </a:xfrm>
          <a:prstGeom prst="rect">
            <a:avLst/>
          </a:prstGeom>
          <a:noFill/>
          <a:ln w="19050">
            <a:solidFill>
              <a:srgbClr val="D79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00C37E5-A814-279F-4E59-4B4B7D7AC85E}"/>
              </a:ext>
            </a:extLst>
          </p:cNvPr>
          <p:cNvSpPr/>
          <p:nvPr/>
        </p:nvSpPr>
        <p:spPr>
          <a:xfrm>
            <a:off x="8436744" y="2649689"/>
            <a:ext cx="2365988" cy="1318996"/>
          </a:xfrm>
          <a:prstGeom prst="rect">
            <a:avLst/>
          </a:prstGeom>
          <a:noFill/>
          <a:ln w="19050">
            <a:solidFill>
              <a:srgbClr val="4C9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042606-2428-A4F2-1C85-758779339720}"/>
              </a:ext>
            </a:extLst>
          </p:cNvPr>
          <p:cNvSpPr/>
          <p:nvPr/>
        </p:nvSpPr>
        <p:spPr>
          <a:xfrm>
            <a:off x="8436744" y="4007630"/>
            <a:ext cx="2008154" cy="1431636"/>
          </a:xfrm>
          <a:prstGeom prst="rect">
            <a:avLst/>
          </a:prstGeom>
          <a:noFill/>
          <a:ln w="19050">
            <a:solidFill>
              <a:srgbClr val="C9C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E3E3C41-6089-E909-9B39-FB4F851BCC9E}"/>
              </a:ext>
            </a:extLst>
          </p:cNvPr>
          <p:cNvSpPr/>
          <p:nvPr/>
        </p:nvSpPr>
        <p:spPr>
          <a:xfrm>
            <a:off x="7968316" y="5759297"/>
            <a:ext cx="608260" cy="36764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A18EFF-C75D-0069-EE5C-6B0531F51BD2}"/>
              </a:ext>
            </a:extLst>
          </p:cNvPr>
          <p:cNvSpPr/>
          <p:nvPr/>
        </p:nvSpPr>
        <p:spPr>
          <a:xfrm>
            <a:off x="9044001" y="5750110"/>
            <a:ext cx="608260" cy="367646"/>
          </a:xfrm>
          <a:prstGeom prst="rect">
            <a:avLst/>
          </a:prstGeom>
          <a:noFill/>
          <a:ln w="19050">
            <a:solidFill>
              <a:srgbClr val="99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1A0D62A-9222-4A51-494F-A9FECF237501}"/>
              </a:ext>
            </a:extLst>
          </p:cNvPr>
          <p:cNvSpPr/>
          <p:nvPr/>
        </p:nvSpPr>
        <p:spPr>
          <a:xfrm>
            <a:off x="9869576" y="5759297"/>
            <a:ext cx="608260" cy="367646"/>
          </a:xfrm>
          <a:prstGeom prst="rect">
            <a:avLst/>
          </a:prstGeom>
          <a:noFill/>
          <a:ln w="19050"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8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D8D3E-B980-080A-79A0-DEC372BB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 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8BBF4F-4E41-F0B7-6E9C-3A4170E4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7674-FFEB-429F-A9A1-70A6FEB11924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FFAE97-3F5F-E273-6AED-8CE18126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DATIpilot / Fakultät Informatik/Mathematik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893EA-4EEF-1BF8-0134-BCD16579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3D35F1-C83F-0A98-A030-8496C3B8C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2094979"/>
            <a:ext cx="4359762" cy="3466483"/>
          </a:xfrm>
        </p:spPr>
        <p:txBody>
          <a:bodyPr/>
          <a:lstStyle/>
          <a:p>
            <a:r>
              <a:rPr lang="de-DE" dirty="0"/>
              <a:t>ALADIN </a:t>
            </a:r>
            <a:r>
              <a:rPr lang="de-DE" dirty="0" err="1"/>
              <a:t>generates</a:t>
            </a:r>
            <a:r>
              <a:rPr lang="de-DE" dirty="0"/>
              <a:t>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via a user-</a:t>
            </a:r>
            <a:r>
              <a:rPr lang="de-DE" dirty="0" err="1"/>
              <a:t>defined</a:t>
            </a:r>
            <a:r>
              <a:rPr lang="de-DE" dirty="0"/>
              <a:t> „</a:t>
            </a:r>
            <a:r>
              <a:rPr lang="de-DE" dirty="0" err="1"/>
              <a:t>graph-grammar</a:t>
            </a:r>
            <a:r>
              <a:rPr lang="de-DE" dirty="0"/>
              <a:t>“ and a </a:t>
            </a:r>
            <a:r>
              <a:rPr lang="de-DE" dirty="0" err="1"/>
              <a:t>graph-rewriting-engine</a:t>
            </a:r>
            <a:endParaRPr lang="de-DE" dirty="0"/>
          </a:p>
          <a:p>
            <a:r>
              <a:rPr lang="de-DE" dirty="0"/>
              <a:t>ALADIN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, via user-</a:t>
            </a:r>
            <a:r>
              <a:rPr lang="de-DE" dirty="0" err="1"/>
              <a:t>defined</a:t>
            </a:r>
            <a:r>
              <a:rPr lang="de-DE" dirty="0"/>
              <a:t> prompt-templates and a LLM</a:t>
            </a:r>
          </a:p>
          <a:p>
            <a:r>
              <a:rPr lang="de-DE" dirty="0"/>
              <a:t>ALADIN </a:t>
            </a:r>
            <a:r>
              <a:rPr lang="de-DE" dirty="0" err="1"/>
              <a:t>generates</a:t>
            </a:r>
            <a:r>
              <a:rPr lang="de-DE" dirty="0"/>
              <a:t> a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, via user-</a:t>
            </a:r>
            <a:r>
              <a:rPr lang="de-DE" dirty="0" err="1"/>
              <a:t>defined</a:t>
            </a:r>
            <a:r>
              <a:rPr lang="de-DE" dirty="0"/>
              <a:t> text-templates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761113-C4AF-4A76-FBC9-C3B70DDA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25" y="1595117"/>
            <a:ext cx="1372552" cy="42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3190673-66A2-961F-6A02-2582369A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07" y="1595117"/>
            <a:ext cx="5075360" cy="16536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2BD6A51-D175-244D-ABE9-2967F591CD11}"/>
              </a:ext>
            </a:extLst>
          </p:cNvPr>
          <p:cNvSpPr txBox="1"/>
          <p:nvPr/>
        </p:nvSpPr>
        <p:spPr>
          <a:xfrm>
            <a:off x="6720007" y="3429000"/>
            <a:ext cx="5176246" cy="341516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starts, as soon as the </a:t>
            </a:r>
            <a:b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Website visit was initiated by a link being clicked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splits into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 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parallel subprocesses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authentication, Page loading, Content retrieval, Data tracking.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subprocess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"User authentication"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starts with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verifiying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user credentials,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User's provided information is checked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finally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granting access to the website.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….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51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65A966E-3387-3731-6A75-0028FA72B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" r="875" b="3137"/>
          <a:stretch/>
        </p:blipFill>
        <p:spPr>
          <a:xfrm>
            <a:off x="1614775" y="316538"/>
            <a:ext cx="8819683" cy="56412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952433-B1A2-A49E-279E-00BEEAF78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1452-6DC1-4DF8-B4A6-4D236FA7651C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A90324-1E34-2A01-3E81-0CB40708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5271AA-0C85-DB0D-A4B7-F9142A05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73E1C6-83AD-4C58-D5FE-38B0E307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" b="2017"/>
          <a:stretch/>
        </p:blipFill>
        <p:spPr>
          <a:xfrm>
            <a:off x="1677193" y="316538"/>
            <a:ext cx="8676916" cy="57135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6FB7AE-B5D7-8D9D-0764-404CF1384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93" y="316538"/>
            <a:ext cx="8929636" cy="58356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0AD8151-C83F-7745-1FC7-254F20C823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0"/>
          <a:stretch/>
        </p:blipFill>
        <p:spPr>
          <a:xfrm>
            <a:off x="1677193" y="258802"/>
            <a:ext cx="10105074" cy="58290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33F09E-E8C9-7E1A-9054-DCB13642C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7" y="258802"/>
            <a:ext cx="9395573" cy="646750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6624F7D-6C70-F55B-4B60-54C31B9EA8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90"/>
          <a:stretch/>
        </p:blipFill>
        <p:spPr>
          <a:xfrm>
            <a:off x="1713841" y="287096"/>
            <a:ext cx="9395573" cy="638271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8D5D932-C29E-F1CE-5A57-B7F234E6E4CC}"/>
              </a:ext>
            </a:extLst>
          </p:cNvPr>
          <p:cNvSpPr/>
          <p:nvPr/>
        </p:nvSpPr>
        <p:spPr>
          <a:xfrm>
            <a:off x="10966891" y="4383740"/>
            <a:ext cx="852024" cy="68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8CC20B-F533-3ACC-36E9-66F074CE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16CB37F7-9572-53A7-0403-2B4457BE3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91669"/>
              </p:ext>
            </p:extLst>
          </p:nvPr>
        </p:nvGraphicFramePr>
        <p:xfrm>
          <a:off x="201482" y="5226587"/>
          <a:ext cx="5079643" cy="1189340"/>
        </p:xfrm>
        <a:graphic>
          <a:graphicData uri="http://schemas.openxmlformats.org/drawingml/2006/table">
            <a:tbl>
              <a:tblPr>
                <a:tableStyleId>{70071D12-2C28-4A86-8FAD-D2609DF0FB1A}</a:tableStyleId>
              </a:tblPr>
              <a:tblGrid>
                <a:gridCol w="345898">
                  <a:extLst>
                    <a:ext uri="{9D8B030D-6E8A-4147-A177-3AD203B41FA5}">
                      <a16:colId xmlns:a16="http://schemas.microsoft.com/office/drawing/2014/main" val="1666686749"/>
                    </a:ext>
                  </a:extLst>
                </a:gridCol>
                <a:gridCol w="4733745">
                  <a:extLst>
                    <a:ext uri="{9D8B030D-6E8A-4147-A177-3AD203B41FA5}">
                      <a16:colId xmlns:a16="http://schemas.microsoft.com/office/drawing/2014/main" val="1999834829"/>
                    </a:ext>
                  </a:extLst>
                </a:gridCol>
              </a:tblGrid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G1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Declarative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usage</a:t>
                      </a:r>
                      <a:r>
                        <a:rPr lang="de-DE" sz="1100" u="none" strike="noStrike" dirty="0">
                          <a:effectLst/>
                        </a:rPr>
                        <a:t> (</a:t>
                      </a:r>
                      <a:r>
                        <a:rPr lang="de-DE" sz="1100" u="none" strike="noStrike" dirty="0" err="1">
                          <a:effectLst/>
                        </a:rPr>
                        <a:t>ideally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by</a:t>
                      </a:r>
                      <a:r>
                        <a:rPr lang="de-DE" sz="1100" u="none" strike="noStrike" dirty="0">
                          <a:effectLst/>
                        </a:rPr>
                        <a:t> non-</a:t>
                      </a:r>
                      <a:r>
                        <a:rPr lang="de-DE" sz="1100" u="none" strike="noStrike" dirty="0" err="1">
                          <a:effectLst/>
                        </a:rPr>
                        <a:t>programmers</a:t>
                      </a:r>
                      <a:r>
                        <a:rPr lang="de-DE" sz="1100" u="none" strike="noStrike" dirty="0">
                          <a:effectLst/>
                        </a:rPr>
                        <a:t>).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73407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G2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Automatic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adaption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of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assessment-complexity</a:t>
                      </a:r>
                      <a:r>
                        <a:rPr lang="de-DE" sz="1100" u="none" strike="noStrike" dirty="0">
                          <a:effectLst/>
                        </a:rPr>
                        <a:t> (</a:t>
                      </a:r>
                      <a:r>
                        <a:rPr lang="de-DE" sz="1100" u="none" strike="noStrike" dirty="0" err="1">
                          <a:effectLst/>
                        </a:rPr>
                        <a:t>based</a:t>
                      </a:r>
                      <a:r>
                        <a:rPr lang="de-DE" sz="1100" u="none" strike="noStrike" dirty="0">
                          <a:effectLst/>
                        </a:rPr>
                        <a:t> on user-</a:t>
                      </a:r>
                      <a:r>
                        <a:rPr lang="de-DE" sz="1100" u="none" strike="noStrike" dirty="0" err="1">
                          <a:effectLst/>
                        </a:rPr>
                        <a:t>history</a:t>
                      </a:r>
                      <a:r>
                        <a:rPr lang="de-DE" sz="1100" u="none" strike="noStrike" dirty="0">
                          <a:effectLst/>
                        </a:rPr>
                        <a:t>).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15987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G3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Automatic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solution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hints</a:t>
                      </a:r>
                      <a:r>
                        <a:rPr lang="de-DE" sz="1100" u="none" strike="noStrike" dirty="0">
                          <a:effectLst/>
                        </a:rPr>
                        <a:t>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562343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G4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Accompanying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studies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to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validate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effectiveness</a:t>
                      </a:r>
                      <a:r>
                        <a:rPr lang="de-DE" sz="1100" u="none" strike="noStrike" dirty="0">
                          <a:effectLst/>
                        </a:rPr>
                        <a:t>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04215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G5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Generation </a:t>
                      </a:r>
                      <a:r>
                        <a:rPr lang="de-DE" sz="1100" u="none" strike="noStrike" dirty="0" err="1">
                          <a:effectLst/>
                        </a:rPr>
                        <a:t>of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semantically</a:t>
                      </a:r>
                      <a:r>
                        <a:rPr lang="de-DE" sz="1100" u="none" strike="noStrike" dirty="0">
                          <a:effectLst/>
                        </a:rPr>
                        <a:t> plausible </a:t>
                      </a:r>
                      <a:r>
                        <a:rPr lang="de-DE" sz="1100" u="none" strike="noStrike" dirty="0" err="1">
                          <a:effectLst/>
                        </a:rPr>
                        <a:t>assessments</a:t>
                      </a:r>
                      <a:r>
                        <a:rPr lang="de-DE" sz="1100" u="none" strike="noStrike">
                          <a:effectLst/>
                        </a:rPr>
                        <a:t>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09893"/>
                  </a:ext>
                </a:extLst>
              </a:tr>
            </a:tbl>
          </a:graphicData>
        </a:graphic>
      </p:graphicFrame>
      <p:sp>
        <p:nvSpPr>
          <p:cNvPr id="30" name="Rechteck 29">
            <a:extLst>
              <a:ext uri="{FF2B5EF4-FFF2-40B4-BE49-F238E27FC236}">
                <a16:creationId xmlns:a16="http://schemas.microsoft.com/office/drawing/2014/main" id="{A5577AB5-A0CC-E220-D9EF-E831DCF38209}"/>
              </a:ext>
            </a:extLst>
          </p:cNvPr>
          <p:cNvSpPr/>
          <p:nvPr/>
        </p:nvSpPr>
        <p:spPr>
          <a:xfrm>
            <a:off x="5345162" y="1008703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b="1" dirty="0">
                <a:solidFill>
                  <a:schemeClr val="tx1"/>
                </a:solidFill>
              </a:rPr>
              <a:t>G</a:t>
            </a: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CCAEB1C-E523-039D-CA7C-777137C3F504}"/>
              </a:ext>
            </a:extLst>
          </p:cNvPr>
          <p:cNvSpPr/>
          <p:nvPr/>
        </p:nvSpPr>
        <p:spPr>
          <a:xfrm>
            <a:off x="3230612" y="3770953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b="1" dirty="0">
                <a:solidFill>
                  <a:schemeClr val="tx1"/>
                </a:solidFill>
              </a:rPr>
              <a:t>G2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D68EE47-CE8E-B8B0-8620-8F8C7A4841DC}"/>
              </a:ext>
            </a:extLst>
          </p:cNvPr>
          <p:cNvSpPr/>
          <p:nvPr/>
        </p:nvSpPr>
        <p:spPr>
          <a:xfrm>
            <a:off x="10497447" y="4992652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G3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703D6B5-5503-E7C9-14E8-50808BE2E866}"/>
              </a:ext>
            </a:extLst>
          </p:cNvPr>
          <p:cNvSpPr/>
          <p:nvPr/>
        </p:nvSpPr>
        <p:spPr>
          <a:xfrm>
            <a:off x="6776187" y="5868681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G4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76A57DD-3727-8636-4331-F769BE926ACC}"/>
              </a:ext>
            </a:extLst>
          </p:cNvPr>
          <p:cNvSpPr/>
          <p:nvPr/>
        </p:nvSpPr>
        <p:spPr>
          <a:xfrm>
            <a:off x="4981871" y="2083867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G5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3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87C03-F740-2567-8BAE-3C766893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Unterschiede in den Ansätzen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292790-CAF4-C1DF-219D-06F86884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28B8-79F7-400F-91F6-FFF5746060C9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1640EF-A368-ECB4-3B7F-34260283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270547-9EC3-420F-829D-99A0C047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D06C282-D1AB-4F39-FFF6-7B44972EF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Generierung jeweils einer Aufgabe aus dem Möglichkeitsraum des Generators anhand von Parametern</a:t>
            </a:r>
          </a:p>
          <a:p>
            <a:r>
              <a:rPr lang="de-DE" dirty="0"/>
              <a:t>„Bottom-Up“</a:t>
            </a:r>
          </a:p>
          <a:p>
            <a:r>
              <a:rPr lang="de-DE" dirty="0"/>
              <a:t>Hauptsächlich </a:t>
            </a:r>
            <a:r>
              <a:rPr lang="de-DE" dirty="0" err="1"/>
              <a:t>graphenbasiert</a:t>
            </a:r>
            <a:r>
              <a:rPr lang="de-DE" dirty="0"/>
              <a:t> (grundsätzlich aber alles möglich)</a:t>
            </a:r>
          </a:p>
          <a:p>
            <a:r>
              <a:rPr lang="de-DE" dirty="0"/>
              <a:t>Kein Autorentool vorhanden</a:t>
            </a:r>
          </a:p>
          <a:p>
            <a:r>
              <a:rPr lang="de-DE" dirty="0"/>
              <a:t>Erstellung neuer Generatoren ist fachlich und technisch aufwendig</a:t>
            </a:r>
          </a:p>
          <a:p>
            <a:r>
              <a:rPr lang="de-DE" dirty="0"/>
              <a:t>Darstellung über eigene UI</a:t>
            </a:r>
          </a:p>
          <a:p>
            <a:pPr lvl="1"/>
            <a:r>
              <a:rPr lang="de-DE" dirty="0"/>
              <a:t>4R-Prinzip</a:t>
            </a:r>
          </a:p>
          <a:p>
            <a:pPr lvl="1"/>
            <a:r>
              <a:rPr lang="de-DE" dirty="0"/>
              <a:t>Erweiterbar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C148015-D403-6E5E-9EAF-7324B05BDC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Bildung aller (erlaubten) Kombinationen des Item-Modells und darauffolgendes „Ziehen“ aus Item-Satz</a:t>
            </a:r>
          </a:p>
          <a:p>
            <a:r>
              <a:rPr lang="de-DE" dirty="0"/>
              <a:t>„Top-Down“</a:t>
            </a:r>
          </a:p>
          <a:p>
            <a:r>
              <a:rPr lang="de-DE" dirty="0"/>
              <a:t>Ausschließlich Textaufgaben?</a:t>
            </a:r>
          </a:p>
          <a:p>
            <a:r>
              <a:rPr lang="de-DE" dirty="0"/>
              <a:t>Autorentool vorhanden</a:t>
            </a:r>
          </a:p>
          <a:p>
            <a:r>
              <a:rPr lang="de-DE" dirty="0"/>
              <a:t>Erstellung neuer Modelle ist nur fachlich aufwendig</a:t>
            </a:r>
          </a:p>
          <a:p>
            <a:r>
              <a:rPr lang="de-DE" dirty="0"/>
              <a:t>Darstellung über existierende E-Assessment-Systeme (OPAL, ONYX) und Standards (QTI)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CA6CAE3-062C-2E82-18E5-D3E79D4075BE}"/>
              </a:ext>
            </a:extLst>
          </p:cNvPr>
          <p:cNvSpPr txBox="1"/>
          <p:nvPr/>
        </p:nvSpPr>
        <p:spPr>
          <a:xfrm>
            <a:off x="2126370" y="1276211"/>
            <a:ext cx="883255" cy="288156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b="1" dirty="0"/>
              <a:t>ALADIN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7A4BEA0-1CD5-F92E-F0EB-F88668027D4E}"/>
              </a:ext>
            </a:extLst>
          </p:cNvPr>
          <p:cNvSpPr txBox="1"/>
          <p:nvPr/>
        </p:nvSpPr>
        <p:spPr>
          <a:xfrm>
            <a:off x="8475950" y="1276211"/>
            <a:ext cx="1423788" cy="288156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b="1" dirty="0"/>
              <a:t>AIG-Toolkit ?</a:t>
            </a:r>
          </a:p>
        </p:txBody>
      </p:sp>
    </p:spTree>
    <p:extLst>
      <p:ext uri="{BB962C8B-B14F-4D97-AF65-F5344CB8AC3E}">
        <p14:creationId xmlns:p14="http://schemas.microsoft.com/office/powerpoint/2010/main" val="265394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lussdiagramm: Dokument 112">
            <a:extLst>
              <a:ext uri="{FF2B5EF4-FFF2-40B4-BE49-F238E27FC236}">
                <a16:creationId xmlns:a16="http://schemas.microsoft.com/office/drawing/2014/main" id="{D4188B91-2131-1F31-7D73-C8F3559E2138}"/>
              </a:ext>
            </a:extLst>
          </p:cNvPr>
          <p:cNvSpPr/>
          <p:nvPr/>
        </p:nvSpPr>
        <p:spPr>
          <a:xfrm>
            <a:off x="9861843" y="3735867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112" name="Flussdiagramm: Dokument 111">
            <a:extLst>
              <a:ext uri="{FF2B5EF4-FFF2-40B4-BE49-F238E27FC236}">
                <a16:creationId xmlns:a16="http://schemas.microsoft.com/office/drawing/2014/main" id="{F607D3F4-7765-EA18-7872-C2C24D913C1F}"/>
              </a:ext>
            </a:extLst>
          </p:cNvPr>
          <p:cNvSpPr/>
          <p:nvPr/>
        </p:nvSpPr>
        <p:spPr>
          <a:xfrm>
            <a:off x="8416293" y="3743081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C01423-D0B4-E90B-95CC-C4F89AE6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CE0157-2D29-4649-D5C5-632205B8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A4F-847F-4715-9839-F6E31056AE95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0F9BA0-D032-1C1D-105C-21F00272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80C91-42D9-5D58-5BAD-99A8646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2</a:t>
            </a:fld>
            <a:endParaRPr lang="de-DE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A96F3589-6539-5027-0FF8-A3C68997347D}"/>
              </a:ext>
            </a:extLst>
          </p:cNvPr>
          <p:cNvSpPr txBox="1">
            <a:spLocks/>
          </p:cNvSpPr>
          <p:nvPr/>
        </p:nvSpPr>
        <p:spPr>
          <a:xfrm>
            <a:off x="717549" y="1695758"/>
            <a:ext cx="6779874" cy="442440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/>
              <a:t>Scalability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b="1" i="1" dirty="0" err="1"/>
              <a:t>one</a:t>
            </a:r>
            <a:r>
              <a:rPr lang="de-DE" dirty="0"/>
              <a:t> Assessment-Item </a:t>
            </a:r>
            <a:r>
              <a:rPr lang="de-DE" i="1" dirty="0"/>
              <a:t>in a </a:t>
            </a:r>
            <a:r>
              <a:rPr lang="de-DE" i="1" dirty="0" err="1"/>
              <a:t>standard</a:t>
            </a:r>
            <a:endParaRPr lang="de-DE" i="1" dirty="0"/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Assessment-</a:t>
            </a:r>
            <a:r>
              <a:rPr lang="de-DE" b="1" dirty="0" err="1">
                <a:sym typeface="Wingdings" panose="05000000000000000000" pitchFamily="2" charset="2"/>
              </a:rPr>
              <a:t>Validity</a:t>
            </a:r>
            <a:r>
              <a:rPr lang="de-DE" b="1" dirty="0">
                <a:sym typeface="Wingdings" panose="05000000000000000000" pitchFamily="2" charset="2"/>
              </a:rPr>
              <a:t>: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1400" dirty="0">
                <a:sym typeface="Wingdings" panose="05000000000000000000" pitchFamily="2" charset="2"/>
              </a:rPr>
              <a:t>(</a:t>
            </a:r>
            <a:r>
              <a:rPr lang="de-DE" sz="1400" i="1" dirty="0" err="1">
                <a:sym typeface="Wingdings" panose="05000000000000000000" pitchFamily="2" charset="2"/>
              </a:rPr>
              <a:t>Is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the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thing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we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want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to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test</a:t>
            </a:r>
            <a:r>
              <a:rPr lang="de-DE" sz="1400" i="1" dirty="0">
                <a:sym typeface="Wingdings" panose="05000000000000000000" pitchFamily="2" charset="2"/>
              </a:rPr>
              <a:t>, </a:t>
            </a:r>
            <a:r>
              <a:rPr lang="de-DE" sz="1400" i="1" dirty="0" err="1">
                <a:sym typeface="Wingdings" panose="05000000000000000000" pitchFamily="2" charset="2"/>
              </a:rPr>
              <a:t>actually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tested</a:t>
            </a:r>
            <a:r>
              <a:rPr lang="de-DE" sz="1400" i="1" dirty="0">
                <a:sym typeface="Wingdings" panose="05000000000000000000" pitchFamily="2" charset="2"/>
              </a:rPr>
              <a:t>?</a:t>
            </a:r>
            <a:r>
              <a:rPr lang="de-DE" sz="1400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Expressiveness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„Assessment-Item-</a:t>
            </a:r>
            <a:r>
              <a:rPr lang="de-DE" dirty="0" err="1">
                <a:sym typeface="Wingdings" panose="05000000000000000000" pitchFamily="2" charset="2"/>
              </a:rPr>
              <a:t>Types</a:t>
            </a:r>
            <a:r>
              <a:rPr lang="de-DE" dirty="0">
                <a:sym typeface="Wingdings" panose="05000000000000000000" pitchFamily="2" charset="2"/>
              </a:rPr>
              <a:t>“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MC, </a:t>
            </a:r>
            <a:r>
              <a:rPr lang="de-DE" dirty="0" err="1">
                <a:sym typeface="Wingdings" panose="05000000000000000000" pitchFamily="2" charset="2"/>
              </a:rPr>
              <a:t>cloze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image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, etc. (ca. 20 interaction-</a:t>
            </a:r>
            <a:r>
              <a:rPr lang="de-DE" dirty="0" err="1">
                <a:sym typeface="Wingdings" panose="05000000000000000000" pitchFamily="2" charset="2"/>
              </a:rPr>
              <a:t>types</a:t>
            </a:r>
            <a:r>
              <a:rPr lang="de-DE" dirty="0">
                <a:sym typeface="Wingdings" panose="05000000000000000000" pitchFamily="2" charset="2"/>
              </a:rPr>
              <a:t> in QTI [1]) – </a:t>
            </a:r>
            <a:r>
              <a:rPr lang="de-DE" dirty="0" err="1">
                <a:sym typeface="Wingdings" panose="05000000000000000000" pitchFamily="2" charset="2"/>
              </a:rPr>
              <a:t>perhaps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insufficient</a:t>
            </a:r>
            <a:r>
              <a:rPr lang="de-DE" dirty="0">
                <a:sym typeface="Wingdings" panose="05000000000000000000" pitchFamily="2" charset="2"/>
              </a:rPr>
              <a:t>?</a:t>
            </a:r>
            <a:endParaRPr lang="de-DE" dirty="0"/>
          </a:p>
          <a:p>
            <a:pPr marL="0" indent="0">
              <a:buNone/>
            </a:pPr>
            <a:r>
              <a:rPr lang="de-DE" b="1" dirty="0" err="1">
                <a:sym typeface="Wingdings" panose="05000000000000000000" pitchFamily="2" charset="2"/>
              </a:rPr>
              <a:t>Automatic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scoring</a:t>
            </a:r>
            <a:r>
              <a:rPr lang="de-DE" b="1" dirty="0">
                <a:sym typeface="Wingdings" panose="05000000000000000000" pitchFamily="2" charset="2"/>
              </a:rPr>
              <a:t>:</a:t>
            </a:r>
            <a:br>
              <a:rPr lang="de-DE" i="1" dirty="0">
                <a:sym typeface="Wingdings" panose="05000000000000000000" pitchFamily="2" charset="2"/>
              </a:rPr>
            </a:br>
            <a:r>
              <a:rPr lang="de-DE" dirty="0" err="1"/>
              <a:t>Expressiveness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inbuilt</a:t>
            </a:r>
            <a:r>
              <a:rPr lang="de-DE" dirty="0"/>
              <a:t> </a:t>
            </a:r>
            <a:r>
              <a:rPr lang="de-DE" dirty="0" err="1"/>
              <a:t>scoring-methods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Standard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i="1" dirty="0" err="1"/>
              <a:t>restrictive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Often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leads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customized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development</a:t>
            </a:r>
            <a:r>
              <a:rPr lang="de-DE" dirty="0">
                <a:sym typeface="Wingdings" panose="05000000000000000000" pitchFamily="2" charset="2"/>
              </a:rPr>
              <a:t> on a </a:t>
            </a:r>
            <a:r>
              <a:rPr lang="de-DE" dirty="0" err="1">
                <a:sym typeface="Wingdings" panose="05000000000000000000" pitchFamily="2" charset="2"/>
              </a:rPr>
              <a:t>closed</a:t>
            </a:r>
            <a:r>
              <a:rPr lang="de-DE" dirty="0">
                <a:sym typeface="Wingdings" panose="05000000000000000000" pitchFamily="2" charset="2"/>
              </a:rPr>
              <a:t> source </a:t>
            </a:r>
            <a:r>
              <a:rPr lang="de-DE" dirty="0" err="1">
                <a:sym typeface="Wingdings" panose="05000000000000000000" pitchFamily="2" charset="2"/>
              </a:rPr>
              <a:t>tool</a:t>
            </a:r>
            <a:r>
              <a:rPr lang="de-DE" dirty="0">
                <a:sym typeface="Wingdings" panose="05000000000000000000" pitchFamily="2" charset="2"/>
              </a:rPr>
              <a:t> (and </a:t>
            </a:r>
            <a:r>
              <a:rPr lang="de-DE" dirty="0" err="1">
                <a:sym typeface="Wingdings" panose="05000000000000000000" pitchFamily="2" charset="2"/>
              </a:rPr>
              <a:t>therefore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b="1" i="1" dirty="0">
                <a:sym typeface="Wingdings" panose="05000000000000000000" pitchFamily="2" charset="2"/>
              </a:rPr>
              <a:t>Lock-In</a:t>
            </a:r>
            <a:r>
              <a:rPr lang="de-DE" dirty="0">
                <a:sym typeface="Wingdings" panose="05000000000000000000" pitchFamily="2" charset="2"/>
              </a:rPr>
              <a:t>“-</a:t>
            </a:r>
            <a:r>
              <a:rPr lang="de-DE" dirty="0" err="1">
                <a:sym typeface="Wingdings" panose="05000000000000000000" pitchFamily="2" charset="2"/>
              </a:rPr>
              <a:t>effects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DDB026-C888-0164-4980-8F26DC9955DE}"/>
              </a:ext>
            </a:extLst>
          </p:cNvPr>
          <p:cNvSpPr/>
          <p:nvPr/>
        </p:nvSpPr>
        <p:spPr>
          <a:xfrm>
            <a:off x="8333971" y="2051522"/>
            <a:ext cx="2917117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4EC3A0-2382-6AAB-61AD-29DAE3F81A17}"/>
              </a:ext>
            </a:extLst>
          </p:cNvPr>
          <p:cNvSpPr/>
          <p:nvPr/>
        </p:nvSpPr>
        <p:spPr>
          <a:xfrm>
            <a:off x="10417371" y="2050962"/>
            <a:ext cx="833717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Standard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16418AD-B057-0D65-21EC-8725F436CBCB}"/>
              </a:ext>
            </a:extLst>
          </p:cNvPr>
          <p:cNvSpPr/>
          <p:nvPr/>
        </p:nvSpPr>
        <p:spPr>
          <a:xfrm>
            <a:off x="8425546" y="2432693"/>
            <a:ext cx="1400012" cy="357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Authoring System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E2AB40C-86B1-63D4-83EE-B4CD1E48545A}"/>
              </a:ext>
            </a:extLst>
          </p:cNvPr>
          <p:cNvGrpSpPr/>
          <p:nvPr/>
        </p:nvGrpSpPr>
        <p:grpSpPr>
          <a:xfrm>
            <a:off x="7584098" y="2324434"/>
            <a:ext cx="496931" cy="786576"/>
            <a:chOff x="1228060" y="3138487"/>
            <a:chExt cx="496931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B5EC40F-C18C-DC04-DE0E-42F9433A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AF8E27D-97F6-4F4F-8A33-3A261E1E5293}"/>
                </a:ext>
              </a:extLst>
            </p:cNvPr>
            <p:cNvSpPr txBox="1"/>
            <p:nvPr/>
          </p:nvSpPr>
          <p:spPr>
            <a:xfrm>
              <a:off x="1228060" y="3732959"/>
              <a:ext cx="496931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Author</a:t>
              </a:r>
              <a:endParaRPr lang="de-DE" sz="1200" dirty="0"/>
            </a:p>
          </p:txBody>
        </p:sp>
      </p:grp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55F3FCA-7C27-03D6-818C-F68056FC051D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7932913" y="2611221"/>
            <a:ext cx="492633" cy="37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E07193D-849D-C885-BBA4-5991C72FB7F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825558" y="2609215"/>
            <a:ext cx="223363" cy="20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E56AD7B1-F471-1F25-B57D-A70C95552B91}"/>
              </a:ext>
            </a:extLst>
          </p:cNvPr>
          <p:cNvSpPr/>
          <p:nvPr/>
        </p:nvSpPr>
        <p:spPr>
          <a:xfrm>
            <a:off x="8336273" y="3454557"/>
            <a:ext cx="2917116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D00B2B7-1964-78D5-FB43-CD7C4FFABD7F}"/>
              </a:ext>
            </a:extLst>
          </p:cNvPr>
          <p:cNvSpPr/>
          <p:nvPr/>
        </p:nvSpPr>
        <p:spPr>
          <a:xfrm>
            <a:off x="9370966" y="3454557"/>
            <a:ext cx="1880122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 err="1">
                <a:solidFill>
                  <a:schemeClr val="tx1"/>
                </a:solidFill>
              </a:rPr>
              <a:t>Execution</a:t>
            </a:r>
            <a:r>
              <a:rPr lang="de-DE" sz="1200" dirty="0">
                <a:solidFill>
                  <a:schemeClr val="tx1"/>
                </a:solidFill>
              </a:rPr>
              <a:t> Engine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53C7AC3-78A7-D60C-698D-E845A9A02693}"/>
              </a:ext>
            </a:extLst>
          </p:cNvPr>
          <p:cNvGrpSpPr/>
          <p:nvPr/>
        </p:nvGrpSpPr>
        <p:grpSpPr>
          <a:xfrm>
            <a:off x="8602732" y="5371280"/>
            <a:ext cx="557845" cy="786576"/>
            <a:chOff x="1188698" y="3138487"/>
            <a:chExt cx="557845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42694A-8798-410B-CEEA-06B502EB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D0AD9EE-5FDC-17C5-51A6-4BB5505E5824}"/>
                </a:ext>
              </a:extLst>
            </p:cNvPr>
            <p:cNvSpPr txBox="1"/>
            <p:nvPr/>
          </p:nvSpPr>
          <p:spPr>
            <a:xfrm>
              <a:off x="1188698" y="3732959"/>
              <a:ext cx="557845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Learner</a:t>
              </a:r>
              <a:endParaRPr lang="de-DE" sz="1200" dirty="0"/>
            </a:p>
          </p:txBody>
        </p:sp>
      </p:grp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19DE2F64-8845-6E21-596E-9C657442936A}"/>
              </a:ext>
            </a:extLst>
          </p:cNvPr>
          <p:cNvCxnSpPr>
            <a:cxnSpLocks/>
          </p:cNvCxnSpPr>
          <p:nvPr/>
        </p:nvCxnSpPr>
        <p:spPr>
          <a:xfrm rot="5400000">
            <a:off x="9349987" y="2499294"/>
            <a:ext cx="868965" cy="1622874"/>
          </a:xfrm>
          <a:prstGeom prst="bentConnector3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2CA6044F-7D24-11AF-E459-9A8AA0B868B4}"/>
              </a:ext>
            </a:extLst>
          </p:cNvPr>
          <p:cNvSpPr/>
          <p:nvPr/>
        </p:nvSpPr>
        <p:spPr>
          <a:xfrm>
            <a:off x="8425546" y="4775792"/>
            <a:ext cx="827259" cy="47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100" dirty="0" err="1">
                <a:solidFill>
                  <a:schemeClr val="tx1"/>
                </a:solidFill>
              </a:rPr>
              <a:t>Presen-tation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04A05CD-96AF-4376-BCAB-5D4C9F9423EE}"/>
              </a:ext>
            </a:extLst>
          </p:cNvPr>
          <p:cNvCxnSpPr>
            <a:cxnSpLocks/>
          </p:cNvCxnSpPr>
          <p:nvPr/>
        </p:nvCxnSpPr>
        <p:spPr>
          <a:xfrm>
            <a:off x="8652600" y="4237272"/>
            <a:ext cx="0" cy="538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4341DEA0-5DA0-1A47-C9C1-C173663F0EC2}"/>
              </a:ext>
            </a:extLst>
          </p:cNvPr>
          <p:cNvCxnSpPr>
            <a:stCxn id="46" idx="1"/>
            <a:endCxn id="31" idx="1"/>
          </p:cNvCxnSpPr>
          <p:nvPr/>
        </p:nvCxnSpPr>
        <p:spPr>
          <a:xfrm rot="10800000" flipH="1" flipV="1">
            <a:off x="8425546" y="5011535"/>
            <a:ext cx="270088" cy="650258"/>
          </a:xfrm>
          <a:prstGeom prst="bentConnector3">
            <a:avLst>
              <a:gd name="adj1" fmla="val -846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D663D495-2661-5E15-12C7-37DD3345D318}"/>
              </a:ext>
            </a:extLst>
          </p:cNvPr>
          <p:cNvCxnSpPr>
            <a:cxnSpLocks/>
            <a:stCxn id="31" idx="3"/>
            <a:endCxn id="46" idx="3"/>
          </p:cNvCxnSpPr>
          <p:nvPr/>
        </p:nvCxnSpPr>
        <p:spPr>
          <a:xfrm flipV="1">
            <a:off x="8990909" y="5011535"/>
            <a:ext cx="261896" cy="650258"/>
          </a:xfrm>
          <a:prstGeom prst="bentConnector3">
            <a:avLst>
              <a:gd name="adj1" fmla="val 187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905ED2F3-030F-684B-21EA-04001A525A3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16764" y="3853129"/>
            <a:ext cx="540000" cy="1296000"/>
          </a:xfrm>
          <a:prstGeom prst="bentConnector3">
            <a:avLst>
              <a:gd name="adj1" fmla="val 4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1B762BA4-B67B-F350-0B61-EA77A149CB62}"/>
              </a:ext>
            </a:extLst>
          </p:cNvPr>
          <p:cNvSpPr/>
          <p:nvPr/>
        </p:nvSpPr>
        <p:spPr>
          <a:xfrm>
            <a:off x="8122929" y="1695758"/>
            <a:ext cx="3351522" cy="2883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5F5C9E4-8C68-840C-4AA4-74BD7EA2E5D6}"/>
              </a:ext>
            </a:extLst>
          </p:cNvPr>
          <p:cNvSpPr/>
          <p:nvPr/>
        </p:nvSpPr>
        <p:spPr>
          <a:xfrm>
            <a:off x="9472551" y="1694144"/>
            <a:ext cx="2001900" cy="225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</a:t>
            </a:r>
            <a:r>
              <a:rPr lang="de-DE" sz="1200" dirty="0" err="1">
                <a:solidFill>
                  <a:schemeClr val="tx1"/>
                </a:solidFill>
              </a:rPr>
              <a:t>Platform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0D347FCE-9C7E-2E09-51C5-5A12C58E3A61}"/>
              </a:ext>
            </a:extLst>
          </p:cNvPr>
          <p:cNvGrpSpPr/>
          <p:nvPr/>
        </p:nvGrpSpPr>
        <p:grpSpPr>
          <a:xfrm>
            <a:off x="382338" y="1764099"/>
            <a:ext cx="360000" cy="360000"/>
            <a:chOff x="471303" y="1772843"/>
            <a:chExt cx="360000" cy="36000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D3F94AF-4080-251D-BE4B-69FCC3B34289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D326625D-BD0C-B0B9-8D18-D6417258D4B8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BDDB51E-53B3-3580-DDBE-664C120613F4}"/>
              </a:ext>
            </a:extLst>
          </p:cNvPr>
          <p:cNvGrpSpPr/>
          <p:nvPr/>
        </p:nvGrpSpPr>
        <p:grpSpPr>
          <a:xfrm>
            <a:off x="382338" y="2434042"/>
            <a:ext cx="360000" cy="360000"/>
            <a:chOff x="471303" y="1772843"/>
            <a:chExt cx="360000" cy="360000"/>
          </a:xfrm>
        </p:grpSpPr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50D91C09-EF97-807F-49FD-52493C964CA5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3A90CB61-0CB6-7750-5D95-72486BB6E350}"/>
                </a:ext>
              </a:extLst>
            </p:cNvPr>
            <p:cNvSpPr txBox="1"/>
            <p:nvPr/>
          </p:nvSpPr>
          <p:spPr>
            <a:xfrm>
              <a:off x="550726" y="1795503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002C35C-CC32-ACDC-E8C8-A5B80C404C2E}"/>
              </a:ext>
            </a:extLst>
          </p:cNvPr>
          <p:cNvGrpSpPr/>
          <p:nvPr/>
        </p:nvGrpSpPr>
        <p:grpSpPr>
          <a:xfrm>
            <a:off x="386758" y="3787142"/>
            <a:ext cx="360000" cy="360000"/>
            <a:chOff x="471303" y="1772843"/>
            <a:chExt cx="360000" cy="360000"/>
          </a:xfrm>
        </p:grpSpPr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8293955F-4D02-0163-6660-9050776674F4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6DDF7875-F18F-D3E6-58A2-A0707459CD82}"/>
                </a:ext>
              </a:extLst>
            </p:cNvPr>
            <p:cNvSpPr txBox="1"/>
            <p:nvPr/>
          </p:nvSpPr>
          <p:spPr>
            <a:xfrm>
              <a:off x="550726" y="1795503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BFA3C28-610B-32FC-0161-39B7C3A69D59}"/>
              </a:ext>
            </a:extLst>
          </p:cNvPr>
          <p:cNvGrpSpPr/>
          <p:nvPr/>
        </p:nvGrpSpPr>
        <p:grpSpPr>
          <a:xfrm>
            <a:off x="9635856" y="2012287"/>
            <a:ext cx="360000" cy="360000"/>
            <a:chOff x="471303" y="1772843"/>
            <a:chExt cx="360000" cy="360000"/>
          </a:xfrm>
        </p:grpSpPr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91B4FD50-A9B9-61B1-0151-9E86ECEFBEAA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403F177F-F2BE-5037-CDF3-24B777C86398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8DBBA543-1607-E384-3A78-8D8FF19B625D}"/>
              </a:ext>
            </a:extLst>
          </p:cNvPr>
          <p:cNvGrpSpPr/>
          <p:nvPr/>
        </p:nvGrpSpPr>
        <p:grpSpPr>
          <a:xfrm>
            <a:off x="9650563" y="4009475"/>
            <a:ext cx="360000" cy="360000"/>
            <a:chOff x="471303" y="1772843"/>
            <a:chExt cx="360000" cy="360000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08D0E567-47A9-31CA-9334-F236FB1F466C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B7C25E42-B3AC-D7E8-469B-33D5DF4E504E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3896FE5A-9BEE-7CA4-F29D-8276186542FD}"/>
              </a:ext>
            </a:extLst>
          </p:cNvPr>
          <p:cNvGrpSpPr/>
          <p:nvPr/>
        </p:nvGrpSpPr>
        <p:grpSpPr>
          <a:xfrm>
            <a:off x="8214206" y="3504521"/>
            <a:ext cx="360000" cy="360000"/>
            <a:chOff x="471303" y="1772843"/>
            <a:chExt cx="360000" cy="360000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D84B70B9-29B3-54C8-7486-A5812D4C0A43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C9C264EB-5067-306C-5B26-8758ED3E504C}"/>
                </a:ext>
              </a:extLst>
            </p:cNvPr>
            <p:cNvSpPr txBox="1"/>
            <p:nvPr/>
          </p:nvSpPr>
          <p:spPr>
            <a:xfrm>
              <a:off x="550726" y="1789798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sp>
        <p:nvSpPr>
          <p:cNvPr id="111" name="Flussdiagramm: Dokument 110">
            <a:extLst>
              <a:ext uri="{FF2B5EF4-FFF2-40B4-BE49-F238E27FC236}">
                <a16:creationId xmlns:a16="http://schemas.microsoft.com/office/drawing/2014/main" id="{8C8181A7-A651-E464-33F9-92C3D2D6584E}"/>
              </a:ext>
            </a:extLst>
          </p:cNvPr>
          <p:cNvSpPr/>
          <p:nvPr/>
        </p:nvSpPr>
        <p:spPr>
          <a:xfrm>
            <a:off x="10029548" y="2390333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B2EE37-5BDE-580C-8ADC-55EFF9B0510C}"/>
              </a:ext>
            </a:extLst>
          </p:cNvPr>
          <p:cNvSpPr txBox="1"/>
          <p:nvPr/>
        </p:nvSpPr>
        <p:spPr>
          <a:xfrm>
            <a:off x="1265081" y="6277132"/>
            <a:ext cx="10717678" cy="176074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sz="1100" dirty="0"/>
              <a:t>[1] </a:t>
            </a:r>
            <a:r>
              <a:rPr lang="de-DE" sz="1100" i="1" dirty="0"/>
              <a:t>IMS QTI Interactions - </a:t>
            </a:r>
            <a:r>
              <a:rPr lang="de-DE" sz="1100" i="1" dirty="0">
                <a:hlinkClick r:id="rId4"/>
              </a:rPr>
              <a:t>http://www.imsglobal.org/question/qtiv2p2/QTIv2p2-ASI-InformationModelv1p0/imsqtiv2p2_asi_v1p0_InfoModelv1p0.html#Data_ChoiceInteraction</a:t>
            </a:r>
            <a:r>
              <a:rPr lang="de-DE" sz="1100" i="1" dirty="0"/>
              <a:t> 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4636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5B6E7-23EE-6D7E-8867-59D5C277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Restructuring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Assessment-Items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5EDE38-1473-E5A8-32EE-C24DDE6F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9BA9-3D84-4062-A621-8DC67D9BB8EF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2AC94E-2BFE-E7D7-FB07-E719B533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3C97FF-E813-F3C3-92DF-5260E08C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3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FE0B768-EBBE-B2DC-CDED-175DC5242350}"/>
              </a:ext>
            </a:extLst>
          </p:cNvPr>
          <p:cNvGrpSpPr/>
          <p:nvPr/>
        </p:nvGrpSpPr>
        <p:grpSpPr>
          <a:xfrm>
            <a:off x="4597416" y="1835203"/>
            <a:ext cx="2920223" cy="2830775"/>
            <a:chOff x="8757184" y="1410943"/>
            <a:chExt cx="2920223" cy="283077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5246C6C-416A-3330-6C7A-80C53FB0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8563" y="1862011"/>
              <a:ext cx="2565944" cy="237970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5B4EFB0-B501-AC1D-D3C9-3D00F51E30BD}"/>
                </a:ext>
              </a:extLst>
            </p:cNvPr>
            <p:cNvSpPr txBox="1"/>
            <p:nvPr/>
          </p:nvSpPr>
          <p:spPr>
            <a:xfrm>
              <a:off x="8757184" y="1410943"/>
              <a:ext cx="2920223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b="1" dirty="0"/>
                <a:t>Assessment-Item (QTI) [2]</a:t>
              </a:r>
            </a:p>
          </p:txBody>
        </p:sp>
      </p:grp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9269D66E-A116-1904-6288-F2340F491791}"/>
              </a:ext>
            </a:extLst>
          </p:cNvPr>
          <p:cNvCxnSpPr>
            <a:cxnSpLocks/>
            <a:endCxn id="258" idx="1"/>
          </p:cNvCxnSpPr>
          <p:nvPr/>
        </p:nvCxnSpPr>
        <p:spPr>
          <a:xfrm flipV="1">
            <a:off x="6096000" y="3771339"/>
            <a:ext cx="3141904" cy="622081"/>
          </a:xfrm>
          <a:prstGeom prst="bentConnector3">
            <a:avLst>
              <a:gd name="adj1" fmla="val 882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B0763B96-CCFD-0F66-2019-32863433853D}"/>
              </a:ext>
            </a:extLst>
          </p:cNvPr>
          <p:cNvCxnSpPr>
            <a:cxnSpLocks/>
            <a:endCxn id="258" idx="1"/>
          </p:cNvCxnSpPr>
          <p:nvPr/>
        </p:nvCxnSpPr>
        <p:spPr>
          <a:xfrm>
            <a:off x="6723529" y="3388659"/>
            <a:ext cx="2514375" cy="382680"/>
          </a:xfrm>
          <a:prstGeom prst="bentConnector3">
            <a:avLst>
              <a:gd name="adj1" fmla="val 8529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ABFB04E-2F9E-6CE3-2405-5C57443A70DE}"/>
              </a:ext>
            </a:extLst>
          </p:cNvPr>
          <p:cNvCxnSpPr>
            <a:cxnSpLocks/>
          </p:cNvCxnSpPr>
          <p:nvPr/>
        </p:nvCxnSpPr>
        <p:spPr>
          <a:xfrm>
            <a:off x="7121151" y="3756074"/>
            <a:ext cx="3071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CB16A63D-6534-5485-A37A-0D9631CEBC9B}"/>
              </a:ext>
            </a:extLst>
          </p:cNvPr>
          <p:cNvCxnSpPr>
            <a:cxnSpLocks/>
          </p:cNvCxnSpPr>
          <p:nvPr/>
        </p:nvCxnSpPr>
        <p:spPr>
          <a:xfrm rot="10800000">
            <a:off x="3836475" y="3306394"/>
            <a:ext cx="2398819" cy="569219"/>
          </a:xfrm>
          <a:prstGeom prst="bentConnector3">
            <a:avLst>
              <a:gd name="adj1" fmla="val 8970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BAEEAC50-3E9D-5B63-BB64-38593E9D552B}"/>
              </a:ext>
            </a:extLst>
          </p:cNvPr>
          <p:cNvCxnSpPr>
            <a:cxnSpLocks/>
          </p:cNvCxnSpPr>
          <p:nvPr/>
        </p:nvCxnSpPr>
        <p:spPr>
          <a:xfrm rot="10800000">
            <a:off x="3836475" y="3306394"/>
            <a:ext cx="1867063" cy="326053"/>
          </a:xfrm>
          <a:prstGeom prst="bentConnector3">
            <a:avLst>
              <a:gd name="adj1" fmla="val 867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349C9C0-75B4-A825-CD51-1C96FA0B16FA}"/>
              </a:ext>
            </a:extLst>
          </p:cNvPr>
          <p:cNvCxnSpPr>
            <a:cxnSpLocks/>
          </p:cNvCxnSpPr>
          <p:nvPr/>
        </p:nvCxnSpPr>
        <p:spPr>
          <a:xfrm>
            <a:off x="6232119" y="3802538"/>
            <a:ext cx="0" cy="7625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Verbinder: gewinkelt 243">
            <a:extLst>
              <a:ext uri="{FF2B5EF4-FFF2-40B4-BE49-F238E27FC236}">
                <a16:creationId xmlns:a16="http://schemas.microsoft.com/office/drawing/2014/main" id="{12566983-32C4-B7BC-B6DC-AB932B35C2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36474" y="2915989"/>
            <a:ext cx="933534" cy="390404"/>
          </a:xfrm>
          <a:prstGeom prst="bentConnector3">
            <a:avLst>
              <a:gd name="adj1" fmla="val 734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Gerader Verbinder 251">
            <a:extLst>
              <a:ext uri="{FF2B5EF4-FFF2-40B4-BE49-F238E27FC236}">
                <a16:creationId xmlns:a16="http://schemas.microsoft.com/office/drawing/2014/main" id="{F8DC9958-A511-A785-78B3-BB95E06A1AA7}"/>
              </a:ext>
            </a:extLst>
          </p:cNvPr>
          <p:cNvCxnSpPr>
            <a:cxnSpLocks/>
          </p:cNvCxnSpPr>
          <p:nvPr/>
        </p:nvCxnSpPr>
        <p:spPr>
          <a:xfrm>
            <a:off x="5700363" y="3632448"/>
            <a:ext cx="0" cy="7625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hteck 257">
            <a:extLst>
              <a:ext uri="{FF2B5EF4-FFF2-40B4-BE49-F238E27FC236}">
                <a16:creationId xmlns:a16="http://schemas.microsoft.com/office/drawing/2014/main" id="{50BC64E9-C111-EB96-0568-5736C655F49A}"/>
              </a:ext>
            </a:extLst>
          </p:cNvPr>
          <p:cNvSpPr/>
          <p:nvPr/>
        </p:nvSpPr>
        <p:spPr>
          <a:xfrm>
            <a:off x="9237904" y="3552444"/>
            <a:ext cx="1189042" cy="43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Scoring </a:t>
            </a:r>
            <a:r>
              <a:rPr lang="de-DE" sz="1200" dirty="0" err="1">
                <a:solidFill>
                  <a:schemeClr val="tx1"/>
                </a:solidFill>
              </a:rPr>
              <a:t>function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59" name="Flussdiagramm: Dokument 258">
            <a:extLst>
              <a:ext uri="{FF2B5EF4-FFF2-40B4-BE49-F238E27FC236}">
                <a16:creationId xmlns:a16="http://schemas.microsoft.com/office/drawing/2014/main" id="{B255B7AC-C4EE-98A2-228C-52624ADDD48F}"/>
              </a:ext>
            </a:extLst>
          </p:cNvPr>
          <p:cNvSpPr/>
          <p:nvPr/>
        </p:nvSpPr>
        <p:spPr>
          <a:xfrm>
            <a:off x="2661196" y="3074140"/>
            <a:ext cx="1175277" cy="504609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Assessment-Item-Data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9E3F2540-9B08-B87B-3BDF-18F80BE5461A}"/>
              </a:ext>
            </a:extLst>
          </p:cNvPr>
          <p:cNvSpPr txBox="1"/>
          <p:nvPr/>
        </p:nvSpPr>
        <p:spPr>
          <a:xfrm>
            <a:off x="6395780" y="6305547"/>
            <a:ext cx="5684248" cy="176074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sz="1100" dirty="0"/>
              <a:t>[2] </a:t>
            </a:r>
            <a:r>
              <a:rPr lang="de-DE" sz="1100" i="1" dirty="0"/>
              <a:t>IMS QTI Item-</a:t>
            </a:r>
            <a:r>
              <a:rPr lang="de-DE" sz="1100" i="1" dirty="0" err="1"/>
              <a:t>Structure</a:t>
            </a:r>
            <a:r>
              <a:rPr lang="de-DE" sz="1100" i="1" dirty="0"/>
              <a:t> - </a:t>
            </a:r>
            <a:r>
              <a:rPr lang="de-DE" sz="1100" i="1" dirty="0">
                <a:hlinkClick r:id="rId3"/>
              </a:rPr>
              <a:t>https://www.imsglobal.org/spec/qti/v3p0/guide#h.w7rp6is7v7fd</a:t>
            </a:r>
            <a:endParaRPr lang="de-DE" sz="1100" dirty="0"/>
          </a:p>
        </p:txBody>
      </p:sp>
      <p:sp>
        <p:nvSpPr>
          <p:cNvPr id="295" name="Rechteck 294">
            <a:extLst>
              <a:ext uri="{FF2B5EF4-FFF2-40B4-BE49-F238E27FC236}">
                <a16:creationId xmlns:a16="http://schemas.microsoft.com/office/drawing/2014/main" id="{E71A24E6-327D-C72A-2FD3-C98EB2270614}"/>
              </a:ext>
            </a:extLst>
          </p:cNvPr>
          <p:cNvSpPr/>
          <p:nvPr/>
        </p:nvSpPr>
        <p:spPr>
          <a:xfrm>
            <a:off x="7445526" y="3559297"/>
            <a:ext cx="1189042" cy="43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Interaction-pool</a:t>
            </a:r>
          </a:p>
        </p:txBody>
      </p:sp>
    </p:spTree>
    <p:extLst>
      <p:ext uri="{BB962C8B-B14F-4D97-AF65-F5344CB8AC3E}">
        <p14:creationId xmlns:p14="http://schemas.microsoft.com/office/powerpoint/2010/main" val="41302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59" grpId="0" animBg="1"/>
      <p:bldP spid="29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eck 172">
            <a:extLst>
              <a:ext uri="{FF2B5EF4-FFF2-40B4-BE49-F238E27FC236}">
                <a16:creationId xmlns:a16="http://schemas.microsoft.com/office/drawing/2014/main" id="{4D27CB15-420D-A05E-FEB2-B41314AE1595}"/>
              </a:ext>
            </a:extLst>
          </p:cNvPr>
          <p:cNvSpPr/>
          <p:nvPr/>
        </p:nvSpPr>
        <p:spPr>
          <a:xfrm>
            <a:off x="1313515" y="1921924"/>
            <a:ext cx="8752115" cy="376768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25B6E7-23EE-6D7E-8867-59D5C277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OPALADIN -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5EDE38-1473-E5A8-32EE-C24DDE6F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1108" y="6539706"/>
            <a:ext cx="756000" cy="180000"/>
          </a:xfrm>
        </p:spPr>
        <p:txBody>
          <a:bodyPr/>
          <a:lstStyle/>
          <a:p>
            <a:fld id="{24B4973F-509F-4054-AC04-AD97053CCD8C}" type="datetime1">
              <a:rPr lang="de-DE" smtClean="0"/>
              <a:t>22.09.2023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2AC94E-2BFE-E7D7-FB07-E719B533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3C97FF-E813-F3C3-92DF-5260E08C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4</a:t>
            </a:fld>
            <a:endParaRPr lang="de-DE"/>
          </a:p>
        </p:txBody>
      </p:sp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AB0A940F-86FC-BD22-D619-FB4002BC0553}"/>
              </a:ext>
            </a:extLst>
          </p:cNvPr>
          <p:cNvGrpSpPr/>
          <p:nvPr/>
        </p:nvGrpSpPr>
        <p:grpSpPr>
          <a:xfrm>
            <a:off x="1492860" y="2871132"/>
            <a:ext cx="3116836" cy="1369109"/>
            <a:chOff x="1492860" y="2871132"/>
            <a:chExt cx="3116836" cy="1369109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FF169AEE-0A75-2681-BD9C-8F967E8DA9D9}"/>
                </a:ext>
              </a:extLst>
            </p:cNvPr>
            <p:cNvSpPr/>
            <p:nvPr/>
          </p:nvSpPr>
          <p:spPr>
            <a:xfrm>
              <a:off x="1492860" y="2871132"/>
              <a:ext cx="3116836" cy="1369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2890359F-F566-4380-1EA7-439925922A2E}"/>
                </a:ext>
              </a:extLst>
            </p:cNvPr>
            <p:cNvSpPr/>
            <p:nvPr/>
          </p:nvSpPr>
          <p:spPr>
            <a:xfrm>
              <a:off x="3845534" y="2876662"/>
              <a:ext cx="764161" cy="204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ALADIN </a:t>
              </a: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DC2AFD5B-A39F-9B22-F5D2-503F15CA2A64}"/>
              </a:ext>
            </a:extLst>
          </p:cNvPr>
          <p:cNvGrpSpPr/>
          <p:nvPr/>
        </p:nvGrpSpPr>
        <p:grpSpPr>
          <a:xfrm>
            <a:off x="1584128" y="3176595"/>
            <a:ext cx="2917118" cy="966577"/>
            <a:chOff x="1584128" y="3176595"/>
            <a:chExt cx="2917118" cy="966577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BE692322-BE54-0376-14A6-32843B2EEE50}"/>
                </a:ext>
              </a:extLst>
            </p:cNvPr>
            <p:cNvSpPr/>
            <p:nvPr/>
          </p:nvSpPr>
          <p:spPr>
            <a:xfrm>
              <a:off x="1584128" y="3177155"/>
              <a:ext cx="2917117" cy="9660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A899A74-9E74-0A50-5347-06CF10639CFC}"/>
                </a:ext>
              </a:extLst>
            </p:cNvPr>
            <p:cNvSpPr/>
            <p:nvPr/>
          </p:nvSpPr>
          <p:spPr>
            <a:xfrm>
              <a:off x="2007210" y="3176595"/>
              <a:ext cx="2494036" cy="218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 err="1">
                  <a:solidFill>
                    <a:schemeClr val="tx1"/>
                  </a:solidFill>
                </a:rPr>
                <a:t>Automatic</a:t>
              </a:r>
              <a:r>
                <a:rPr lang="de-DE" sz="1200" dirty="0">
                  <a:solidFill>
                    <a:schemeClr val="tx1"/>
                  </a:solidFill>
                </a:rPr>
                <a:t> Item Generation (AIG)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80CEB29E-103B-A28B-3559-62A417018221}"/>
                </a:ext>
              </a:extLst>
            </p:cNvPr>
            <p:cNvSpPr/>
            <p:nvPr/>
          </p:nvSpPr>
          <p:spPr>
            <a:xfrm>
              <a:off x="1670657" y="3498019"/>
              <a:ext cx="1259727" cy="23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LLMs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9C62B34B-C837-B090-27C9-544156A256AB}"/>
                </a:ext>
              </a:extLst>
            </p:cNvPr>
            <p:cNvSpPr/>
            <p:nvPr/>
          </p:nvSpPr>
          <p:spPr>
            <a:xfrm>
              <a:off x="1963597" y="3831234"/>
              <a:ext cx="1933574" cy="23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Graph </a:t>
              </a:r>
              <a:r>
                <a:rPr lang="de-DE" sz="1200" dirty="0" err="1">
                  <a:solidFill>
                    <a:schemeClr val="tx1"/>
                  </a:solidFill>
                </a:rPr>
                <a:t>Rewriting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2500DC04-4656-F7D4-107A-D2B93C4A2497}"/>
                </a:ext>
              </a:extLst>
            </p:cNvPr>
            <p:cNvSpPr/>
            <p:nvPr/>
          </p:nvSpPr>
          <p:spPr>
            <a:xfrm>
              <a:off x="3006059" y="3498019"/>
              <a:ext cx="1419511" cy="23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Data Generators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62B58E2A-DCA9-DFBF-41AB-01B1739330EC}"/>
                </a:ext>
              </a:extLst>
            </p:cNvPr>
            <p:cNvSpPr txBox="1"/>
            <p:nvPr/>
          </p:nvSpPr>
          <p:spPr>
            <a:xfrm>
              <a:off x="4036504" y="3802315"/>
              <a:ext cx="182742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/>
                <a:t>…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023ED226-1148-BC4D-82E5-8DE7A38D9ECD}"/>
              </a:ext>
            </a:extLst>
          </p:cNvPr>
          <p:cNvGrpSpPr/>
          <p:nvPr/>
        </p:nvGrpSpPr>
        <p:grpSpPr>
          <a:xfrm>
            <a:off x="5683791" y="1059989"/>
            <a:ext cx="496931" cy="786575"/>
            <a:chOff x="1182423" y="3138487"/>
            <a:chExt cx="496931" cy="7865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6" name="Grafik 145">
              <a:extLst>
                <a:ext uri="{FF2B5EF4-FFF2-40B4-BE49-F238E27FC236}">
                  <a16:creationId xmlns:a16="http://schemas.microsoft.com/office/drawing/2014/main" id="{78B7350E-0E91-4955-F4D9-C7C704ED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34809C6-686A-6B52-9727-E4A4200BB0D4}"/>
                </a:ext>
              </a:extLst>
            </p:cNvPr>
            <p:cNvSpPr txBox="1"/>
            <p:nvPr/>
          </p:nvSpPr>
          <p:spPr>
            <a:xfrm>
              <a:off x="1182423" y="3732958"/>
              <a:ext cx="496931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Author</a:t>
              </a:r>
              <a:endParaRPr lang="de-DE" sz="1200" dirty="0"/>
            </a:p>
          </p:txBody>
        </p:sp>
      </p:grpSp>
      <p:cxnSp>
        <p:nvCxnSpPr>
          <p:cNvPr id="231" name="Verbinder: gewinkelt 230">
            <a:extLst>
              <a:ext uri="{FF2B5EF4-FFF2-40B4-BE49-F238E27FC236}">
                <a16:creationId xmlns:a16="http://schemas.microsoft.com/office/drawing/2014/main" id="{1F683064-DC17-C5B1-D0F9-CDEBA6A1847B}"/>
              </a:ext>
            </a:extLst>
          </p:cNvPr>
          <p:cNvCxnSpPr>
            <a:cxnSpLocks/>
            <a:endCxn id="76" idx="0"/>
          </p:cNvCxnSpPr>
          <p:nvPr/>
        </p:nvCxnSpPr>
        <p:spPr>
          <a:xfrm rot="10800000" flipV="1">
            <a:off x="3042688" y="2375327"/>
            <a:ext cx="2440085" cy="8018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Gerade Verbindung mit Pfeil 234">
            <a:extLst>
              <a:ext uri="{FF2B5EF4-FFF2-40B4-BE49-F238E27FC236}">
                <a16:creationId xmlns:a16="http://schemas.microsoft.com/office/drawing/2014/main" id="{D7599AF0-86E1-D7F7-ABE8-8BC818D9D0BD}"/>
              </a:ext>
            </a:extLst>
          </p:cNvPr>
          <p:cNvCxnSpPr>
            <a:cxnSpLocks/>
          </p:cNvCxnSpPr>
          <p:nvPr/>
        </p:nvCxnSpPr>
        <p:spPr>
          <a:xfrm flipV="1">
            <a:off x="4609696" y="3669986"/>
            <a:ext cx="2206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67753037-9DBC-2606-C505-ECAED464985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6283201" y="2361791"/>
            <a:ext cx="2505569" cy="819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Dokument 21">
            <a:extLst>
              <a:ext uri="{FF2B5EF4-FFF2-40B4-BE49-F238E27FC236}">
                <a16:creationId xmlns:a16="http://schemas.microsoft.com/office/drawing/2014/main" id="{B909418F-07E9-1DB6-5A81-CF550521713C}"/>
              </a:ext>
            </a:extLst>
          </p:cNvPr>
          <p:cNvSpPr/>
          <p:nvPr/>
        </p:nvSpPr>
        <p:spPr>
          <a:xfrm>
            <a:off x="2449913" y="2193580"/>
            <a:ext cx="1988579" cy="555671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Generator- and Scoring- </a:t>
            </a:r>
            <a:r>
              <a:rPr lang="de-DE" sz="1200" dirty="0" err="1">
                <a:solidFill>
                  <a:schemeClr val="tx1"/>
                </a:solidFill>
              </a:rPr>
              <a:t>configuration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3D1CA41F-BB88-564F-47FE-C05968026924}"/>
              </a:ext>
            </a:extLst>
          </p:cNvPr>
          <p:cNvSpPr/>
          <p:nvPr/>
        </p:nvSpPr>
        <p:spPr>
          <a:xfrm>
            <a:off x="8057587" y="2233471"/>
            <a:ext cx="1175277" cy="504609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Interaction-</a:t>
            </a:r>
            <a:r>
              <a:rPr lang="de-DE" sz="1200" dirty="0" err="1">
                <a:solidFill>
                  <a:schemeClr val="tx1"/>
                </a:solidFill>
              </a:rPr>
              <a:t>configuration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ED557514-63C5-B868-62D3-8B15F397C586}"/>
              </a:ext>
            </a:extLst>
          </p:cNvPr>
          <p:cNvGrpSpPr/>
          <p:nvPr/>
        </p:nvGrpSpPr>
        <p:grpSpPr>
          <a:xfrm>
            <a:off x="7704045" y="2875859"/>
            <a:ext cx="2185554" cy="1369109"/>
            <a:chOff x="7704045" y="2875859"/>
            <a:chExt cx="2185554" cy="1369109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1D87224-571E-4BDD-0D17-F6D6FB7EF57C}"/>
                </a:ext>
              </a:extLst>
            </p:cNvPr>
            <p:cNvSpPr/>
            <p:nvPr/>
          </p:nvSpPr>
          <p:spPr>
            <a:xfrm>
              <a:off x="7704045" y="2875859"/>
              <a:ext cx="2185554" cy="1369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9BB9F4A7-8FAD-8DEF-1D23-FD9C708F9937}"/>
                </a:ext>
              </a:extLst>
            </p:cNvPr>
            <p:cNvSpPr/>
            <p:nvPr/>
          </p:nvSpPr>
          <p:spPr>
            <a:xfrm>
              <a:off x="9125437" y="2879008"/>
              <a:ext cx="764161" cy="204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CARPET </a:t>
              </a:r>
            </a:p>
          </p:txBody>
        </p:sp>
      </p:grpSp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E42DBBA0-28E6-2C1D-1F22-D6DF505DF4C9}"/>
              </a:ext>
            </a:extLst>
          </p:cNvPr>
          <p:cNvGrpSpPr/>
          <p:nvPr/>
        </p:nvGrpSpPr>
        <p:grpSpPr>
          <a:xfrm>
            <a:off x="7796390" y="3181323"/>
            <a:ext cx="1984759" cy="966576"/>
            <a:chOff x="7796390" y="3181323"/>
            <a:chExt cx="1984759" cy="966576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71941F9-3DAC-BA57-5BF1-54A0F1120B9A}"/>
                </a:ext>
              </a:extLst>
            </p:cNvPr>
            <p:cNvSpPr/>
            <p:nvPr/>
          </p:nvSpPr>
          <p:spPr>
            <a:xfrm>
              <a:off x="7796390" y="3181882"/>
              <a:ext cx="1984758" cy="9660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13C47AD0-5882-A87B-6A29-8763B28E4C2B}"/>
                </a:ext>
              </a:extLst>
            </p:cNvPr>
            <p:cNvSpPr/>
            <p:nvPr/>
          </p:nvSpPr>
          <p:spPr>
            <a:xfrm>
              <a:off x="7796391" y="3181323"/>
              <a:ext cx="1984758" cy="248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 err="1">
                  <a:solidFill>
                    <a:schemeClr val="tx1"/>
                  </a:solidFill>
                </a:rPr>
                <a:t>Execution</a:t>
              </a:r>
              <a:r>
                <a:rPr lang="de-DE" sz="1200" dirty="0">
                  <a:solidFill>
                    <a:schemeClr val="tx1"/>
                  </a:solidFill>
                </a:rPr>
                <a:t> Engine</a:t>
              </a:r>
            </a:p>
          </p:txBody>
        </p:sp>
        <p:sp>
          <p:nvSpPr>
            <p:cNvPr id="26" name="Flussdiagramm: Dokument 25">
              <a:extLst>
                <a:ext uri="{FF2B5EF4-FFF2-40B4-BE49-F238E27FC236}">
                  <a16:creationId xmlns:a16="http://schemas.microsoft.com/office/drawing/2014/main" id="{18C60654-FCCB-0DCF-E418-9834DAEBEB1B}"/>
                </a:ext>
              </a:extLst>
            </p:cNvPr>
            <p:cNvSpPr/>
            <p:nvPr/>
          </p:nvSpPr>
          <p:spPr>
            <a:xfrm>
              <a:off x="8201130" y="3532799"/>
              <a:ext cx="1175277" cy="504609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Assessment-Item</a:t>
              </a:r>
            </a:p>
          </p:txBody>
        </p: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BF3578BD-B51F-A8DB-5DA1-AC14B577CD2A}"/>
              </a:ext>
            </a:extLst>
          </p:cNvPr>
          <p:cNvSpPr/>
          <p:nvPr/>
        </p:nvSpPr>
        <p:spPr>
          <a:xfrm>
            <a:off x="4830310" y="3432300"/>
            <a:ext cx="1189042" cy="47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Assessment-Generator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99F4478-4F15-C09B-1CC5-3E3926D17008}"/>
              </a:ext>
            </a:extLst>
          </p:cNvPr>
          <p:cNvGrpSpPr/>
          <p:nvPr/>
        </p:nvGrpSpPr>
        <p:grpSpPr>
          <a:xfrm>
            <a:off x="6239966" y="3352544"/>
            <a:ext cx="1259122" cy="848023"/>
            <a:chOff x="7713428" y="3278546"/>
            <a:chExt cx="1259122" cy="848023"/>
          </a:xfrm>
        </p:grpSpPr>
        <p:sp>
          <p:nvSpPr>
            <p:cNvPr id="19" name="Flussdiagramm: Mehrere Dokumente 18">
              <a:extLst>
                <a:ext uri="{FF2B5EF4-FFF2-40B4-BE49-F238E27FC236}">
                  <a16:creationId xmlns:a16="http://schemas.microsoft.com/office/drawing/2014/main" id="{BB963CC0-ED20-A886-75EC-292229F3241D}"/>
                </a:ext>
              </a:extLst>
            </p:cNvPr>
            <p:cNvSpPr/>
            <p:nvPr/>
          </p:nvSpPr>
          <p:spPr>
            <a:xfrm>
              <a:off x="7713428" y="3278546"/>
              <a:ext cx="1259122" cy="629268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Assessment-Item-Data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5BD1AE7-80A7-1853-74EC-B05F622EB641}"/>
                </a:ext>
              </a:extLst>
            </p:cNvPr>
            <p:cNvSpPr txBox="1"/>
            <p:nvPr/>
          </p:nvSpPr>
          <p:spPr>
            <a:xfrm rot="5400000">
              <a:off x="8149979" y="3883013"/>
              <a:ext cx="19895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/>
                <a:t>…</a:t>
              </a:r>
            </a:p>
          </p:txBody>
        </p:sp>
      </p:grp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3CB4084-73BC-A09F-7CBF-E533CD774616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6019352" y="3667178"/>
            <a:ext cx="220614" cy="2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4084AF8-A444-AE18-7732-5A5D2019AA20}"/>
              </a:ext>
            </a:extLst>
          </p:cNvPr>
          <p:cNvCxnSpPr>
            <a:cxnSpLocks/>
            <a:stCxn id="19" idx="3"/>
            <a:endCxn id="92" idx="1"/>
          </p:cNvCxnSpPr>
          <p:nvPr/>
        </p:nvCxnSpPr>
        <p:spPr>
          <a:xfrm flipV="1">
            <a:off x="7499088" y="3664891"/>
            <a:ext cx="297302" cy="22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E6A7C8B-D412-F07C-B4B9-1E41D2344BA4}"/>
              </a:ext>
            </a:extLst>
          </p:cNvPr>
          <p:cNvGrpSpPr/>
          <p:nvPr/>
        </p:nvGrpSpPr>
        <p:grpSpPr>
          <a:xfrm>
            <a:off x="8518039" y="5969353"/>
            <a:ext cx="557845" cy="780434"/>
            <a:chOff x="1146220" y="3138487"/>
            <a:chExt cx="557845" cy="7804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9097D63-7477-CAEB-D33F-14B4B7EA7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2959B92-09E8-D8CE-1681-174B551D4054}"/>
                </a:ext>
              </a:extLst>
            </p:cNvPr>
            <p:cNvSpPr txBox="1"/>
            <p:nvPr/>
          </p:nvSpPr>
          <p:spPr>
            <a:xfrm>
              <a:off x="1146220" y="3726817"/>
              <a:ext cx="557845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Learner</a:t>
              </a:r>
              <a:endParaRPr lang="de-DE" sz="1200" dirty="0"/>
            </a:p>
          </p:txBody>
        </p:sp>
      </p:grpSp>
      <p:sp>
        <p:nvSpPr>
          <p:cNvPr id="52" name="Rechteck 51">
            <a:extLst>
              <a:ext uri="{FF2B5EF4-FFF2-40B4-BE49-F238E27FC236}">
                <a16:creationId xmlns:a16="http://schemas.microsoft.com/office/drawing/2014/main" id="{20285A14-8A25-5F66-5318-8294F1CC98CC}"/>
              </a:ext>
            </a:extLst>
          </p:cNvPr>
          <p:cNvSpPr/>
          <p:nvPr/>
        </p:nvSpPr>
        <p:spPr>
          <a:xfrm>
            <a:off x="8383331" y="5457605"/>
            <a:ext cx="827259" cy="47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100" dirty="0" err="1">
                <a:solidFill>
                  <a:schemeClr val="tx1"/>
                </a:solidFill>
              </a:rPr>
              <a:t>Presen-tation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4A5D6D2D-8087-4597-79EE-EE884914F598}"/>
              </a:ext>
            </a:extLst>
          </p:cNvPr>
          <p:cNvCxnSpPr>
            <a:cxnSpLocks/>
          </p:cNvCxnSpPr>
          <p:nvPr/>
        </p:nvCxnSpPr>
        <p:spPr>
          <a:xfrm>
            <a:off x="8885211" y="4004048"/>
            <a:ext cx="8192" cy="1453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DE5F4173-D158-2113-EA3B-6F448D024710}"/>
              </a:ext>
            </a:extLst>
          </p:cNvPr>
          <p:cNvCxnSpPr>
            <a:cxnSpLocks/>
            <a:stCxn id="52" idx="1"/>
            <a:endCxn id="50" idx="1"/>
          </p:cNvCxnSpPr>
          <p:nvPr/>
        </p:nvCxnSpPr>
        <p:spPr>
          <a:xfrm rot="10800000" flipH="1" flipV="1">
            <a:off x="8383331" y="5693348"/>
            <a:ext cx="270088" cy="566518"/>
          </a:xfrm>
          <a:prstGeom prst="bentConnector3">
            <a:avLst>
              <a:gd name="adj1" fmla="val -846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er: gewinkelt 55">
            <a:extLst>
              <a:ext uri="{FF2B5EF4-FFF2-40B4-BE49-F238E27FC236}">
                <a16:creationId xmlns:a16="http://schemas.microsoft.com/office/drawing/2014/main" id="{73D2F363-C6C0-3476-0453-3D93A82DF097}"/>
              </a:ext>
            </a:extLst>
          </p:cNvPr>
          <p:cNvCxnSpPr>
            <a:cxnSpLocks/>
            <a:stCxn id="50" idx="3"/>
            <a:endCxn id="52" idx="3"/>
          </p:cNvCxnSpPr>
          <p:nvPr/>
        </p:nvCxnSpPr>
        <p:spPr>
          <a:xfrm flipV="1">
            <a:off x="8948694" y="5693348"/>
            <a:ext cx="261896" cy="566518"/>
          </a:xfrm>
          <a:prstGeom prst="bentConnector3">
            <a:avLst>
              <a:gd name="adj1" fmla="val 187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DA76E943-9E99-7F76-5B6E-41B4E48CB8E0}"/>
              </a:ext>
            </a:extLst>
          </p:cNvPr>
          <p:cNvCxnSpPr>
            <a:cxnSpLocks/>
            <a:stCxn id="52" idx="0"/>
            <a:endCxn id="29" idx="2"/>
          </p:cNvCxnSpPr>
          <p:nvPr/>
        </p:nvCxnSpPr>
        <p:spPr>
          <a:xfrm rot="16200000" flipV="1">
            <a:off x="6335930" y="2996574"/>
            <a:ext cx="1549933" cy="33721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lussdiagramm: Dokument 62">
            <a:extLst>
              <a:ext uri="{FF2B5EF4-FFF2-40B4-BE49-F238E27FC236}">
                <a16:creationId xmlns:a16="http://schemas.microsoft.com/office/drawing/2014/main" id="{76B0C70E-CDA7-121C-3F0A-CD23A47D835D}"/>
              </a:ext>
            </a:extLst>
          </p:cNvPr>
          <p:cNvSpPr/>
          <p:nvPr/>
        </p:nvSpPr>
        <p:spPr>
          <a:xfrm>
            <a:off x="5262906" y="4482095"/>
            <a:ext cx="1175277" cy="504609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Generator-parameters</a:t>
            </a:r>
          </a:p>
        </p:txBody>
      </p:sp>
      <p:cxnSp>
        <p:nvCxnSpPr>
          <p:cNvPr id="71" name="Verbinder: gewinkelt 70">
            <a:extLst>
              <a:ext uri="{FF2B5EF4-FFF2-40B4-BE49-F238E27FC236}">
                <a16:creationId xmlns:a16="http://schemas.microsoft.com/office/drawing/2014/main" id="{9D652CAE-E1E0-4CD7-DBD7-33719A2F5333}"/>
              </a:ext>
            </a:extLst>
          </p:cNvPr>
          <p:cNvCxnSpPr>
            <a:cxnSpLocks/>
            <a:endCxn id="72" idx="2"/>
          </p:cNvCxnSpPr>
          <p:nvPr/>
        </p:nvCxnSpPr>
        <p:spPr>
          <a:xfrm rot="10800000">
            <a:off x="3056475" y="5208444"/>
            <a:ext cx="5326856" cy="335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F286BFFD-1146-7122-B9DB-22E72F276C6B}"/>
              </a:ext>
            </a:extLst>
          </p:cNvPr>
          <p:cNvSpPr/>
          <p:nvPr/>
        </p:nvSpPr>
        <p:spPr>
          <a:xfrm>
            <a:off x="2461954" y="4733072"/>
            <a:ext cx="1189042" cy="47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Scoring </a:t>
            </a:r>
            <a:r>
              <a:rPr lang="de-DE" sz="1200" dirty="0" err="1">
                <a:solidFill>
                  <a:schemeClr val="tx1"/>
                </a:solidFill>
              </a:rPr>
              <a:t>function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82B1A34A-9D6F-B815-6F27-1CBD2BEFE187}"/>
              </a:ext>
            </a:extLst>
          </p:cNvPr>
          <p:cNvCxnSpPr>
            <a:cxnSpLocks/>
            <a:stCxn id="74" idx="2"/>
            <a:endCxn id="72" idx="0"/>
          </p:cNvCxnSpPr>
          <p:nvPr/>
        </p:nvCxnSpPr>
        <p:spPr>
          <a:xfrm>
            <a:off x="3051278" y="4240241"/>
            <a:ext cx="5197" cy="492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lussdiagramm: Dokument 151">
            <a:extLst>
              <a:ext uri="{FF2B5EF4-FFF2-40B4-BE49-F238E27FC236}">
                <a16:creationId xmlns:a16="http://schemas.microsoft.com/office/drawing/2014/main" id="{817F101A-DD6B-3985-9F21-90656F1F6DD3}"/>
              </a:ext>
            </a:extLst>
          </p:cNvPr>
          <p:cNvSpPr/>
          <p:nvPr/>
        </p:nvSpPr>
        <p:spPr>
          <a:xfrm>
            <a:off x="5336582" y="5290324"/>
            <a:ext cx="1449373" cy="35864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Solution </a:t>
            </a:r>
            <a:r>
              <a:rPr lang="de-DE" sz="1200" dirty="0" err="1">
                <a:solidFill>
                  <a:schemeClr val="tx1"/>
                </a:solidFill>
              </a:rPr>
              <a:t>attempt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53" name="Flussdiagramm: Dokument 152">
            <a:extLst>
              <a:ext uri="{FF2B5EF4-FFF2-40B4-BE49-F238E27FC236}">
                <a16:creationId xmlns:a16="http://schemas.microsoft.com/office/drawing/2014/main" id="{2B5B06F3-FBE9-F7C6-2BDA-7589CDE6CCCA}"/>
              </a:ext>
            </a:extLst>
          </p:cNvPr>
          <p:cNvSpPr/>
          <p:nvPr/>
        </p:nvSpPr>
        <p:spPr>
          <a:xfrm>
            <a:off x="4066382" y="4797100"/>
            <a:ext cx="969028" cy="35864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Score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F78BF183-06C6-1CEB-6B75-23592E83450C}"/>
              </a:ext>
            </a:extLst>
          </p:cNvPr>
          <p:cNvCxnSpPr>
            <a:cxnSpLocks/>
            <a:stCxn id="72" idx="3"/>
            <a:endCxn id="153" idx="1"/>
          </p:cNvCxnSpPr>
          <p:nvPr/>
        </p:nvCxnSpPr>
        <p:spPr>
          <a:xfrm>
            <a:off x="3650996" y="4970758"/>
            <a:ext cx="415386" cy="56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Verbinder: gewinkelt 160">
            <a:extLst>
              <a:ext uri="{FF2B5EF4-FFF2-40B4-BE49-F238E27FC236}">
                <a16:creationId xmlns:a16="http://schemas.microsoft.com/office/drawing/2014/main" id="{A0D5FE9A-C685-D7D0-C52B-E005AEC1D2E0}"/>
              </a:ext>
            </a:extLst>
          </p:cNvPr>
          <p:cNvCxnSpPr>
            <a:cxnSpLocks/>
            <a:endCxn id="146" idx="1"/>
          </p:cNvCxnSpPr>
          <p:nvPr/>
        </p:nvCxnSpPr>
        <p:spPr>
          <a:xfrm rot="5400000" flipH="1" flipV="1">
            <a:off x="5120457" y="1712817"/>
            <a:ext cx="1024826" cy="300196"/>
          </a:xfrm>
          <a:prstGeom prst="bentConnector2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Verbinder: gewinkelt 168">
            <a:extLst>
              <a:ext uri="{FF2B5EF4-FFF2-40B4-BE49-F238E27FC236}">
                <a16:creationId xmlns:a16="http://schemas.microsoft.com/office/drawing/2014/main" id="{51867C7A-99E7-CE3B-9415-ED75445FD400}"/>
              </a:ext>
            </a:extLst>
          </p:cNvPr>
          <p:cNvCxnSpPr>
            <a:cxnSpLocks/>
            <a:endCxn id="146" idx="3"/>
          </p:cNvCxnSpPr>
          <p:nvPr/>
        </p:nvCxnSpPr>
        <p:spPr>
          <a:xfrm rot="16200000" flipV="1">
            <a:off x="5678369" y="1750376"/>
            <a:ext cx="1004706" cy="20495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hteck 182">
            <a:extLst>
              <a:ext uri="{FF2B5EF4-FFF2-40B4-BE49-F238E27FC236}">
                <a16:creationId xmlns:a16="http://schemas.microsoft.com/office/drawing/2014/main" id="{9AFA7D91-417D-0F73-5D14-103F9CBFA9E1}"/>
              </a:ext>
            </a:extLst>
          </p:cNvPr>
          <p:cNvSpPr/>
          <p:nvPr/>
        </p:nvSpPr>
        <p:spPr>
          <a:xfrm>
            <a:off x="8995879" y="1919684"/>
            <a:ext cx="1069751" cy="263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OPALADIN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72BE145-41DB-E972-D26E-C6BE7962B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4"/>
          <a:stretch/>
        </p:blipFill>
        <p:spPr>
          <a:xfrm>
            <a:off x="7649669" y="108213"/>
            <a:ext cx="4262958" cy="15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22" grpId="0" animBg="1"/>
      <p:bldP spid="23" grpId="0" animBg="1"/>
      <p:bldP spid="29" grpId="0" animBg="1"/>
      <p:bldP spid="52" grpId="0" animBg="1"/>
      <p:bldP spid="63" grpId="0" animBg="1"/>
      <p:bldP spid="72" grpId="0" animBg="1"/>
      <p:bldP spid="152" grpId="0" animBg="1"/>
      <p:bldP spid="153" grpId="0" animBg="1"/>
      <p:bldP spid="18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456B78D-768F-C704-80C6-17D3812A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" r="388" b="3660"/>
          <a:stretch/>
        </p:blipFill>
        <p:spPr>
          <a:xfrm>
            <a:off x="75363" y="959931"/>
            <a:ext cx="6977728" cy="4492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36354D-E8A0-3985-A58D-35A1D1F9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188EBB-5BEE-F533-2B28-7891F417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702D-F515-4921-BF10-4C3F97EFFC3C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9AD3AE-A8FE-8C92-C8DC-2DE281F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DF572-2D95-5F40-759A-0DEE87C9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5</a:t>
            </a:fld>
            <a:endParaRPr lang="de-DE"/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E3DDA6A0-274A-C7ED-18DB-379EC4114DAB}"/>
              </a:ext>
            </a:extLst>
          </p:cNvPr>
          <p:cNvCxnSpPr>
            <a:cxnSpLocks/>
          </p:cNvCxnSpPr>
          <p:nvPr/>
        </p:nvCxnSpPr>
        <p:spPr>
          <a:xfrm>
            <a:off x="7534275" y="914400"/>
            <a:ext cx="0" cy="4708278"/>
          </a:xfrm>
          <a:prstGeom prst="line">
            <a:avLst/>
          </a:prstGeom>
          <a:ln w="571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feld 111">
            <a:extLst>
              <a:ext uri="{FF2B5EF4-FFF2-40B4-BE49-F238E27FC236}">
                <a16:creationId xmlns:a16="http://schemas.microsoft.com/office/drawing/2014/main" id="{F55DB443-B67C-2B45-1875-2B085DB7857A}"/>
              </a:ext>
            </a:extLst>
          </p:cNvPr>
          <p:cNvSpPr txBox="1"/>
          <p:nvPr/>
        </p:nvSpPr>
        <p:spPr>
          <a:xfrm>
            <a:off x="716625" y="5707311"/>
            <a:ext cx="1885950" cy="28815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de-DE" dirty="0" err="1"/>
              <a:t>Scalability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8FC455-74E2-54A5-0EAD-2D5D01EB7705}"/>
              </a:ext>
            </a:extLst>
          </p:cNvPr>
          <p:cNvSpPr txBox="1"/>
          <p:nvPr/>
        </p:nvSpPr>
        <p:spPr>
          <a:xfrm>
            <a:off x="3211009" y="5707311"/>
            <a:ext cx="2266060" cy="28815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de-DE" dirty="0"/>
              <a:t>Assessment-</a:t>
            </a:r>
            <a:r>
              <a:rPr lang="de-DE" dirty="0" err="1"/>
              <a:t>Validity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C3BD64C-B23A-D27C-5B7F-7F2B307C58C7}"/>
              </a:ext>
            </a:extLst>
          </p:cNvPr>
          <p:cNvSpPr txBox="1"/>
          <p:nvPr/>
        </p:nvSpPr>
        <p:spPr>
          <a:xfrm>
            <a:off x="6085502" y="5711687"/>
            <a:ext cx="2860129" cy="28815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de-DE" dirty="0" err="1"/>
              <a:t>Automatic</a:t>
            </a:r>
            <a:r>
              <a:rPr lang="de-DE" dirty="0"/>
              <a:t> Scoring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0A06B09-F76B-2CCE-40FC-40BCF3E6AB7D}"/>
              </a:ext>
            </a:extLst>
          </p:cNvPr>
          <p:cNvGrpSpPr/>
          <p:nvPr/>
        </p:nvGrpSpPr>
        <p:grpSpPr>
          <a:xfrm>
            <a:off x="284996" y="5646748"/>
            <a:ext cx="360000" cy="360000"/>
            <a:chOff x="471303" y="1772843"/>
            <a:chExt cx="360000" cy="36000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50569B55-8855-F595-E334-31B4E0F68F31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F823B5B-756E-FD63-4ADF-8D872CE03213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EC00409-2C77-4CB7-2970-052B94853AD4}"/>
              </a:ext>
            </a:extLst>
          </p:cNvPr>
          <p:cNvGrpSpPr/>
          <p:nvPr/>
        </p:nvGrpSpPr>
        <p:grpSpPr>
          <a:xfrm>
            <a:off x="2707380" y="2574957"/>
            <a:ext cx="360000" cy="360000"/>
            <a:chOff x="471303" y="1772843"/>
            <a:chExt cx="360000" cy="360000"/>
          </a:xfrm>
          <a:solidFill>
            <a:schemeClr val="accent3"/>
          </a:solidFill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D606EB7-FEA4-42B0-9F51-D6418A06E51D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D1DB4059-D5F5-B099-9582-776A57D80270}"/>
                </a:ext>
              </a:extLst>
            </p:cNvPr>
            <p:cNvSpPr txBox="1"/>
            <p:nvPr/>
          </p:nvSpPr>
          <p:spPr>
            <a:xfrm>
              <a:off x="550726" y="1808848"/>
              <a:ext cx="197170" cy="288156"/>
            </a:xfrm>
            <a:prstGeom prst="rect">
              <a:avLst/>
            </a:prstGeom>
            <a:grp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A54A2AF6-F46B-67A9-CD99-4B0A8A8A00CA}"/>
              </a:ext>
            </a:extLst>
          </p:cNvPr>
          <p:cNvGrpSpPr/>
          <p:nvPr/>
        </p:nvGrpSpPr>
        <p:grpSpPr>
          <a:xfrm>
            <a:off x="2774160" y="5671389"/>
            <a:ext cx="360000" cy="360000"/>
            <a:chOff x="471303" y="1772843"/>
            <a:chExt cx="360000" cy="36000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61927B3-4F25-CA71-DEE0-703727D92905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94038D5F-67E2-F474-AEC3-7062AF861875}"/>
                </a:ext>
              </a:extLst>
            </p:cNvPr>
            <p:cNvSpPr txBox="1"/>
            <p:nvPr/>
          </p:nvSpPr>
          <p:spPr>
            <a:xfrm>
              <a:off x="550726" y="1789798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sp>
        <p:nvSpPr>
          <p:cNvPr id="54" name="Flussdiagramm: Dokument 53">
            <a:extLst>
              <a:ext uri="{FF2B5EF4-FFF2-40B4-BE49-F238E27FC236}">
                <a16:creationId xmlns:a16="http://schemas.microsoft.com/office/drawing/2014/main" id="{26CADE05-E92F-FF04-1AF6-7156C7DFB071}"/>
              </a:ext>
            </a:extLst>
          </p:cNvPr>
          <p:cNvSpPr/>
          <p:nvPr/>
        </p:nvSpPr>
        <p:spPr>
          <a:xfrm>
            <a:off x="10264555" y="3478624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55" name="Flussdiagramm: Dokument 54">
            <a:extLst>
              <a:ext uri="{FF2B5EF4-FFF2-40B4-BE49-F238E27FC236}">
                <a16:creationId xmlns:a16="http://schemas.microsoft.com/office/drawing/2014/main" id="{DDF7C113-4BFE-64FD-A19B-C33AA6654ADA}"/>
              </a:ext>
            </a:extLst>
          </p:cNvPr>
          <p:cNvSpPr/>
          <p:nvPr/>
        </p:nvSpPr>
        <p:spPr>
          <a:xfrm>
            <a:off x="8819005" y="3485838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F06BB61E-D792-EF5C-3616-C026DA6526FC}"/>
              </a:ext>
            </a:extLst>
          </p:cNvPr>
          <p:cNvSpPr/>
          <p:nvPr/>
        </p:nvSpPr>
        <p:spPr>
          <a:xfrm>
            <a:off x="8736683" y="1794279"/>
            <a:ext cx="2917117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4A267BC-3D4C-C220-8BF2-C32E80ACF511}"/>
              </a:ext>
            </a:extLst>
          </p:cNvPr>
          <p:cNvSpPr/>
          <p:nvPr/>
        </p:nvSpPr>
        <p:spPr>
          <a:xfrm>
            <a:off x="10820083" y="1793719"/>
            <a:ext cx="833717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Standard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9C8B2CD-F595-460A-A1CE-E6C246B04C66}"/>
              </a:ext>
            </a:extLst>
          </p:cNvPr>
          <p:cNvSpPr/>
          <p:nvPr/>
        </p:nvSpPr>
        <p:spPr>
          <a:xfrm>
            <a:off x="8901868" y="2166254"/>
            <a:ext cx="1326402" cy="385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Authoring System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5AA99B46-E898-21BF-EE1F-DE6190A3F728}"/>
              </a:ext>
            </a:extLst>
          </p:cNvPr>
          <p:cNvGrpSpPr/>
          <p:nvPr/>
        </p:nvGrpSpPr>
        <p:grpSpPr>
          <a:xfrm>
            <a:off x="7986810" y="2067191"/>
            <a:ext cx="402354" cy="786576"/>
            <a:chOff x="1228060" y="3138487"/>
            <a:chExt cx="402354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F89023AF-B290-9946-C746-BF8409C3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8E3A1871-CC24-93F8-0B05-AD5B9D8339A0}"/>
                </a:ext>
              </a:extLst>
            </p:cNvPr>
            <p:cNvSpPr txBox="1"/>
            <p:nvPr/>
          </p:nvSpPr>
          <p:spPr>
            <a:xfrm>
              <a:off x="1228060" y="3732959"/>
              <a:ext cx="402354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/>
                <a:t>Autor</a:t>
              </a:r>
            </a:p>
          </p:txBody>
        </p:sp>
      </p:grp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D48B373-06FE-113D-8783-E53E854EEE00}"/>
              </a:ext>
            </a:extLst>
          </p:cNvPr>
          <p:cNvCxnSpPr>
            <a:cxnSpLocks/>
            <a:stCxn id="60" idx="3"/>
            <a:endCxn id="58" idx="1"/>
          </p:cNvCxnSpPr>
          <p:nvPr/>
        </p:nvCxnSpPr>
        <p:spPr>
          <a:xfrm>
            <a:off x="8335625" y="2357704"/>
            <a:ext cx="566243" cy="14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E097238-EF1A-8257-C573-41DF2850809B}"/>
              </a:ext>
            </a:extLst>
          </p:cNvPr>
          <p:cNvCxnSpPr>
            <a:cxnSpLocks/>
            <a:stCxn id="58" idx="3"/>
            <a:endCxn id="86" idx="1"/>
          </p:cNvCxnSpPr>
          <p:nvPr/>
        </p:nvCxnSpPr>
        <p:spPr>
          <a:xfrm>
            <a:off x="10228270" y="2359111"/>
            <a:ext cx="203990" cy="262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7727FF66-D0E6-6710-D7D5-2B09DD056D08}"/>
              </a:ext>
            </a:extLst>
          </p:cNvPr>
          <p:cNvSpPr/>
          <p:nvPr/>
        </p:nvSpPr>
        <p:spPr>
          <a:xfrm>
            <a:off x="8738985" y="3197314"/>
            <a:ext cx="2917116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35770C1-B85F-074F-DDAD-E097F64E0769}"/>
              </a:ext>
            </a:extLst>
          </p:cNvPr>
          <p:cNvSpPr/>
          <p:nvPr/>
        </p:nvSpPr>
        <p:spPr>
          <a:xfrm>
            <a:off x="9773678" y="3197314"/>
            <a:ext cx="1880122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 err="1">
                <a:solidFill>
                  <a:schemeClr val="tx1"/>
                </a:solidFill>
              </a:rPr>
              <a:t>Execution</a:t>
            </a:r>
            <a:r>
              <a:rPr lang="de-DE" sz="1200" dirty="0">
                <a:solidFill>
                  <a:schemeClr val="tx1"/>
                </a:solidFill>
              </a:rPr>
              <a:t> Engine</a:t>
            </a: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B2162E5-31AB-035B-8552-477F9B29ABC3}"/>
              </a:ext>
            </a:extLst>
          </p:cNvPr>
          <p:cNvGrpSpPr/>
          <p:nvPr/>
        </p:nvGrpSpPr>
        <p:grpSpPr>
          <a:xfrm>
            <a:off x="8978549" y="5114037"/>
            <a:ext cx="557845" cy="786576"/>
            <a:chOff x="1161803" y="3138487"/>
            <a:chExt cx="557845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6EC42082-8A0A-6AAE-A139-C0955FA85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D9506E0-8C28-2F36-B0D4-CA2D3FF0487D}"/>
                </a:ext>
              </a:extLst>
            </p:cNvPr>
            <p:cNvSpPr txBox="1"/>
            <p:nvPr/>
          </p:nvSpPr>
          <p:spPr>
            <a:xfrm>
              <a:off x="1161803" y="3732959"/>
              <a:ext cx="557845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Learner</a:t>
              </a:r>
              <a:endParaRPr lang="de-DE" sz="1200" dirty="0"/>
            </a:p>
          </p:txBody>
        </p:sp>
      </p:grp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6FFBDB5B-9DA8-63B4-3AB3-3C985D1C2F53}"/>
              </a:ext>
            </a:extLst>
          </p:cNvPr>
          <p:cNvCxnSpPr>
            <a:cxnSpLocks/>
          </p:cNvCxnSpPr>
          <p:nvPr/>
        </p:nvCxnSpPr>
        <p:spPr>
          <a:xfrm rot="5400000">
            <a:off x="9752699" y="2242051"/>
            <a:ext cx="868965" cy="1622874"/>
          </a:xfrm>
          <a:prstGeom prst="bentConnector3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D341DDF4-6295-A7EB-9C47-8F12F901679C}"/>
              </a:ext>
            </a:extLst>
          </p:cNvPr>
          <p:cNvSpPr/>
          <p:nvPr/>
        </p:nvSpPr>
        <p:spPr>
          <a:xfrm>
            <a:off x="8828258" y="4518549"/>
            <a:ext cx="827259" cy="47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100" dirty="0" err="1">
                <a:solidFill>
                  <a:schemeClr val="tx1"/>
                </a:solidFill>
              </a:rPr>
              <a:t>Presen-tation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5A19AF8-72F8-1950-12B9-008265E411D8}"/>
              </a:ext>
            </a:extLst>
          </p:cNvPr>
          <p:cNvCxnSpPr>
            <a:cxnSpLocks/>
          </p:cNvCxnSpPr>
          <p:nvPr/>
        </p:nvCxnSpPr>
        <p:spPr>
          <a:xfrm>
            <a:off x="9055312" y="3980029"/>
            <a:ext cx="0" cy="538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8A8920DD-395D-3263-68BA-645C7EB8C23E}"/>
              </a:ext>
            </a:extLst>
          </p:cNvPr>
          <p:cNvCxnSpPr>
            <a:stCxn id="70" idx="1"/>
            <a:endCxn id="67" idx="1"/>
          </p:cNvCxnSpPr>
          <p:nvPr/>
        </p:nvCxnSpPr>
        <p:spPr>
          <a:xfrm rot="10800000" flipH="1" flipV="1">
            <a:off x="8828258" y="4754292"/>
            <a:ext cx="270088" cy="650258"/>
          </a:xfrm>
          <a:prstGeom prst="bentConnector3">
            <a:avLst>
              <a:gd name="adj1" fmla="val -846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D5C657FE-4123-0EC4-6805-AEAB3EBEF3EA}"/>
              </a:ext>
            </a:extLst>
          </p:cNvPr>
          <p:cNvCxnSpPr>
            <a:cxnSpLocks/>
            <a:stCxn id="67" idx="3"/>
            <a:endCxn id="70" idx="3"/>
          </p:cNvCxnSpPr>
          <p:nvPr/>
        </p:nvCxnSpPr>
        <p:spPr>
          <a:xfrm flipV="1">
            <a:off x="9393621" y="4754292"/>
            <a:ext cx="261896" cy="650258"/>
          </a:xfrm>
          <a:prstGeom prst="bentConnector3">
            <a:avLst>
              <a:gd name="adj1" fmla="val 187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BA032249-D6B4-C4F9-30F1-7F1E4BDC52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19476" y="3595886"/>
            <a:ext cx="540000" cy="1296000"/>
          </a:xfrm>
          <a:prstGeom prst="bentConnector3">
            <a:avLst>
              <a:gd name="adj1" fmla="val 4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0D2849F3-DCCC-F1E9-D49A-A533C6548140}"/>
              </a:ext>
            </a:extLst>
          </p:cNvPr>
          <p:cNvSpPr/>
          <p:nvPr/>
        </p:nvSpPr>
        <p:spPr>
          <a:xfrm>
            <a:off x="8525641" y="1438515"/>
            <a:ext cx="3351522" cy="2883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827B7414-2F7E-8BA2-5F23-CF1CD4FDC509}"/>
              </a:ext>
            </a:extLst>
          </p:cNvPr>
          <p:cNvSpPr/>
          <p:nvPr/>
        </p:nvSpPr>
        <p:spPr>
          <a:xfrm>
            <a:off x="9875263" y="1436901"/>
            <a:ext cx="2001900" cy="225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</a:t>
            </a:r>
            <a:r>
              <a:rPr lang="de-DE" sz="1200" dirty="0" err="1">
                <a:solidFill>
                  <a:schemeClr val="tx1"/>
                </a:solidFill>
              </a:rPr>
              <a:t>Platform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3E287207-00E1-6842-2EDC-C35815B91290}"/>
              </a:ext>
            </a:extLst>
          </p:cNvPr>
          <p:cNvGrpSpPr/>
          <p:nvPr/>
        </p:nvGrpSpPr>
        <p:grpSpPr>
          <a:xfrm>
            <a:off x="10038568" y="1755044"/>
            <a:ext cx="360000" cy="360000"/>
            <a:chOff x="471303" y="1772843"/>
            <a:chExt cx="360000" cy="360000"/>
          </a:xfrm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6113958-E58E-782E-F25E-6F360A202162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15B3E0A2-9C4B-9FEE-1539-252810EC0D88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A92ABB8F-D892-EFA7-BE28-4432DF8A6441}"/>
              </a:ext>
            </a:extLst>
          </p:cNvPr>
          <p:cNvGrpSpPr/>
          <p:nvPr/>
        </p:nvGrpSpPr>
        <p:grpSpPr>
          <a:xfrm>
            <a:off x="10053275" y="3752232"/>
            <a:ext cx="360000" cy="360000"/>
            <a:chOff x="471303" y="1772843"/>
            <a:chExt cx="360000" cy="360000"/>
          </a:xfrm>
        </p:grpSpPr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23AC9DDD-3A5E-DE96-E0D0-B76C5DBFA247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DD791C0-FFD1-F4A6-45EF-73B865D6C2AE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DAAC009-8FB2-391E-2500-DF46F2F7E5B4}"/>
              </a:ext>
            </a:extLst>
          </p:cNvPr>
          <p:cNvGrpSpPr/>
          <p:nvPr/>
        </p:nvGrpSpPr>
        <p:grpSpPr>
          <a:xfrm>
            <a:off x="8616918" y="3247278"/>
            <a:ext cx="360000" cy="360000"/>
            <a:chOff x="471303" y="1772843"/>
            <a:chExt cx="360000" cy="360000"/>
          </a:xfrm>
        </p:grpSpPr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225EC941-EFBE-F276-8A9D-58F3692A6DAB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249C16DB-CD18-3F9F-B88E-C4BA214AFB03}"/>
                </a:ext>
              </a:extLst>
            </p:cNvPr>
            <p:cNvSpPr txBox="1"/>
            <p:nvPr/>
          </p:nvSpPr>
          <p:spPr>
            <a:xfrm>
              <a:off x="550726" y="1789798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sp>
        <p:nvSpPr>
          <p:cNvPr id="86" name="Flussdiagramm: Dokument 85">
            <a:extLst>
              <a:ext uri="{FF2B5EF4-FFF2-40B4-BE49-F238E27FC236}">
                <a16:creationId xmlns:a16="http://schemas.microsoft.com/office/drawing/2014/main" id="{8FFE7A0D-F139-53DB-3196-BD28E6D48750}"/>
              </a:ext>
            </a:extLst>
          </p:cNvPr>
          <p:cNvSpPr/>
          <p:nvPr/>
        </p:nvSpPr>
        <p:spPr>
          <a:xfrm>
            <a:off x="10432260" y="2133090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9D90B6B-8C40-220F-4717-F2A99227A020}"/>
              </a:ext>
            </a:extLst>
          </p:cNvPr>
          <p:cNvGrpSpPr/>
          <p:nvPr/>
        </p:nvGrpSpPr>
        <p:grpSpPr>
          <a:xfrm>
            <a:off x="5665689" y="5679773"/>
            <a:ext cx="360000" cy="360000"/>
            <a:chOff x="471303" y="1772843"/>
            <a:chExt cx="360000" cy="360000"/>
          </a:xfrm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0AC63ED3-85A9-3B6C-1E34-66EF6854769F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08CCD7DA-57EC-442B-BAC7-FD747C267205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2382233-EFC7-7A29-E1CA-4D61906E667E}"/>
              </a:ext>
            </a:extLst>
          </p:cNvPr>
          <p:cNvGrpSpPr/>
          <p:nvPr/>
        </p:nvGrpSpPr>
        <p:grpSpPr>
          <a:xfrm>
            <a:off x="776890" y="3672158"/>
            <a:ext cx="360000" cy="360000"/>
            <a:chOff x="471303" y="1772843"/>
            <a:chExt cx="360000" cy="360000"/>
          </a:xfrm>
        </p:grpSpPr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9C21F1F7-5052-F603-A834-0C6E73CE8817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F661D6F3-2B01-B1E6-5713-9AB0A0FC1294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DDE57882-D34B-962E-643D-8238E00161BE}"/>
              </a:ext>
            </a:extLst>
          </p:cNvPr>
          <p:cNvGrpSpPr/>
          <p:nvPr/>
        </p:nvGrpSpPr>
        <p:grpSpPr>
          <a:xfrm>
            <a:off x="4943096" y="2171972"/>
            <a:ext cx="360000" cy="360000"/>
            <a:chOff x="471303" y="1772843"/>
            <a:chExt cx="360000" cy="360000"/>
          </a:xfrm>
          <a:solidFill>
            <a:schemeClr val="accent3"/>
          </a:solidFill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DAE77C4-F6A9-3D8E-0A12-434668F66B5A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9ABA5EAC-C9C4-733D-F07F-C8C4E6B0DC18}"/>
                </a:ext>
              </a:extLst>
            </p:cNvPr>
            <p:cNvSpPr txBox="1"/>
            <p:nvPr/>
          </p:nvSpPr>
          <p:spPr>
            <a:xfrm>
              <a:off x="550726" y="1818373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8945-158F-4D09-C859-B1C8EEAB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Learning/Teaching </a:t>
            </a:r>
            <a:r>
              <a:rPr lang="de-DE" dirty="0" err="1"/>
              <a:t>scenarios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ALADIN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31B4A2-60E2-C22E-BDF4-8E06EC435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F1609-CE1D-47B2-8AA5-69F78F230D89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BE12BE-5C37-21D9-F220-0CB9A88D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DATIpilot / Fakultät Informatik/Mathematik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75C7D3-8672-C951-7501-BD2AAA28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6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CF3B65-5998-C424-7F9C-D8D2F94C2E6C}"/>
              </a:ext>
            </a:extLst>
          </p:cNvPr>
          <p:cNvSpPr txBox="1"/>
          <p:nvPr/>
        </p:nvSpPr>
        <p:spPr>
          <a:xfrm>
            <a:off x="1316956" y="1390278"/>
            <a:ext cx="3172663" cy="412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2000" dirty="0"/>
              <a:t>Scenario </a:t>
            </a:r>
            <a:r>
              <a:rPr lang="de-DE" sz="2000" dirty="0" err="1"/>
              <a:t>without</a:t>
            </a:r>
            <a:r>
              <a:rPr lang="de-DE" sz="2000" dirty="0"/>
              <a:t> ALADIN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3F88C2A-42C5-9A0B-AD76-29282AB41CEF}"/>
              </a:ext>
            </a:extLst>
          </p:cNvPr>
          <p:cNvSpPr txBox="1"/>
          <p:nvPr/>
        </p:nvSpPr>
        <p:spPr>
          <a:xfrm>
            <a:off x="7063719" y="1381414"/>
            <a:ext cx="2770310" cy="412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2000" dirty="0"/>
              <a:t>Scenario </a:t>
            </a:r>
            <a:r>
              <a:rPr lang="de-DE" sz="2000" dirty="0" err="1"/>
              <a:t>with</a:t>
            </a:r>
            <a:r>
              <a:rPr lang="de-DE" sz="2000" dirty="0"/>
              <a:t> ALADIN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78CA365-8A30-84AB-2868-A2C86997E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87" y="1916831"/>
            <a:ext cx="5619750" cy="413385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96DE185-CFC2-30A1-D834-E6EEB75A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" y="2743201"/>
            <a:ext cx="4098502" cy="221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606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ALADIN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7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2C3F0-D29F-0400-E227-D99D69CC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22" y="1671650"/>
            <a:ext cx="7144695" cy="447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Behind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4867" y="6542940"/>
            <a:ext cx="756000" cy="180000"/>
          </a:xfrm>
        </p:spPr>
        <p:txBody>
          <a:bodyPr/>
          <a:lstStyle/>
          <a:p>
            <a:fld id="{07C54914-628E-4BFD-9C19-4B97900936B0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8</a:t>
            </a:fld>
            <a:endParaRPr lang="de-DE"/>
          </a:p>
        </p:txBody>
      </p:sp>
      <p:pic>
        <p:nvPicPr>
          <p:cNvPr id="16" name="Picture 2" descr="https://miro.medium.com/max/700/0*Z4BWPeaDXOob_qFs.png">
            <a:extLst>
              <a:ext uri="{FF2B5EF4-FFF2-40B4-BE49-F238E27FC236}">
                <a16:creationId xmlns:a16="http://schemas.microsoft.com/office/drawing/2014/main" id="{1AD25629-C816-7FF6-8910-7E586E86C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9" t="10060" r="10417" b="8832"/>
          <a:stretch/>
        </p:blipFill>
        <p:spPr bwMode="auto">
          <a:xfrm>
            <a:off x="7649327" y="951051"/>
            <a:ext cx="2982690" cy="285706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0E130CA-5210-5849-90F6-BB6BC036366D}"/>
              </a:ext>
            </a:extLst>
          </p:cNvPr>
          <p:cNvGrpSpPr/>
          <p:nvPr/>
        </p:nvGrpSpPr>
        <p:grpSpPr>
          <a:xfrm>
            <a:off x="1559983" y="1093693"/>
            <a:ext cx="5112568" cy="1244683"/>
            <a:chOff x="744818" y="4416663"/>
            <a:chExt cx="5112568" cy="1244683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DDECC3C6-6752-DB4A-125B-2F2E7AAB63B7}"/>
                </a:ext>
              </a:extLst>
            </p:cNvPr>
            <p:cNvGrpSpPr/>
            <p:nvPr/>
          </p:nvGrpSpPr>
          <p:grpSpPr>
            <a:xfrm>
              <a:off x="744818" y="4416663"/>
              <a:ext cx="5112568" cy="1244683"/>
              <a:chOff x="6231788" y="1559603"/>
              <a:chExt cx="5112568" cy="1244683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121AB5F-4D3A-9FB8-011B-F6946ADE9E36}"/>
                  </a:ext>
                </a:extLst>
              </p:cNvPr>
              <p:cNvSpPr/>
              <p:nvPr/>
            </p:nvSpPr>
            <p:spPr bwMode="auto">
              <a:xfrm>
                <a:off x="6231788" y="1559603"/>
                <a:ext cx="5112568" cy="1244683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A502572D-0DC6-88A5-C0D1-341CCC82BA74}"/>
                  </a:ext>
                </a:extLst>
              </p:cNvPr>
              <p:cNvSpPr/>
              <p:nvPr/>
            </p:nvSpPr>
            <p:spPr bwMode="auto">
              <a:xfrm>
                <a:off x="6749325" y="1662529"/>
                <a:ext cx="1800200" cy="1080120"/>
              </a:xfrm>
              <a:prstGeom prst="rect">
                <a:avLst/>
              </a:prstGeom>
              <a:pattFill prst="lgGrid">
                <a:fgClr>
                  <a:schemeClr val="accent4">
                    <a:lumMod val="10000"/>
                  </a:schemeClr>
                </a:fgClr>
                <a:bgClr>
                  <a:schemeClr val="bg1"/>
                </a:bgClr>
              </a:patt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3670208-8026-2511-80C5-88863062C6C6}"/>
                  </a:ext>
                </a:extLst>
              </p:cNvPr>
              <p:cNvSpPr/>
              <p:nvPr/>
            </p:nvSpPr>
            <p:spPr bwMode="auto">
              <a:xfrm>
                <a:off x="9067062" y="1662529"/>
                <a:ext cx="1800200" cy="1080120"/>
              </a:xfrm>
              <a:prstGeom prst="rect">
                <a:avLst/>
              </a:prstGeom>
              <a:pattFill prst="lgGrid">
                <a:fgClr>
                  <a:schemeClr val="accent4">
                    <a:lumMod val="10000"/>
                  </a:schemeClr>
                </a:fgClr>
                <a:bgClr>
                  <a:schemeClr val="bg1"/>
                </a:bgClr>
              </a:patt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129109DD-7B66-DAB2-A99C-29E86928422A}"/>
                  </a:ext>
                </a:extLst>
              </p:cNvPr>
              <p:cNvSpPr/>
              <p:nvPr/>
            </p:nvSpPr>
            <p:spPr bwMode="auto">
              <a:xfrm>
                <a:off x="10125739" y="1943515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9EE6E1C-A7CF-789A-EE95-03AFE6BFA844}"/>
                  </a:ext>
                </a:extLst>
              </p:cNvPr>
              <p:cNvSpPr/>
              <p:nvPr/>
            </p:nvSpPr>
            <p:spPr bwMode="auto">
              <a:xfrm>
                <a:off x="7551343" y="2108814"/>
                <a:ext cx="532236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53932A82-B025-703A-D440-863FFCBECE53}"/>
                  </a:ext>
                </a:extLst>
              </p:cNvPr>
              <p:cNvSpPr/>
              <p:nvPr/>
            </p:nvSpPr>
            <p:spPr bwMode="auto">
              <a:xfrm>
                <a:off x="9341602" y="1939450"/>
                <a:ext cx="618679" cy="64405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5E481DC2-59BD-3647-8F44-C9DFAA2B17EB}"/>
                  </a:ext>
                </a:extLst>
              </p:cNvPr>
              <p:cNvSpPr/>
              <p:nvPr/>
            </p:nvSpPr>
            <p:spPr bwMode="auto">
              <a:xfrm>
                <a:off x="7082108" y="2107936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77ECDDD-BE1E-78AA-E1B0-616E675528C0}"/>
                  </a:ext>
                </a:extLst>
              </p:cNvPr>
              <p:cNvSpPr/>
              <p:nvPr/>
            </p:nvSpPr>
            <p:spPr bwMode="auto">
              <a:xfrm>
                <a:off x="10125738" y="2297787"/>
                <a:ext cx="578773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C433E844-AC71-E069-D91F-78F5CD5C27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549526" y="1988840"/>
                <a:ext cx="51753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CFB62995-D946-AD49-2689-E0EC8A333D5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>
                <a:off x="8549526" y="2506878"/>
                <a:ext cx="51753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D7D27CB-681E-8CAD-1C0E-537585882A28}"/>
                  </a:ext>
                </a:extLst>
              </p:cNvPr>
              <p:cNvSpPr txBox="1"/>
              <p:nvPr/>
            </p:nvSpPr>
            <p:spPr>
              <a:xfrm>
                <a:off x="6296649" y="1908759"/>
                <a:ext cx="385042" cy="412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de-DE" sz="2000" dirty="0"/>
                  <a:t>…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AD63187F-A0F2-2A58-3EA1-B208B1A2DBBD}"/>
                  </a:ext>
                </a:extLst>
              </p:cNvPr>
              <p:cNvSpPr txBox="1"/>
              <p:nvPr/>
            </p:nvSpPr>
            <p:spPr>
              <a:xfrm>
                <a:off x="10867262" y="1947247"/>
                <a:ext cx="385042" cy="412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de-DE" sz="2000" dirty="0"/>
                  <a:t>…</a:t>
                </a:r>
              </a:p>
            </p:txBody>
          </p:sp>
        </p:grp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5747E03-C916-18BB-B73D-E736A3B75FF5}"/>
                </a:ext>
              </a:extLst>
            </p:cNvPr>
            <p:cNvSpPr/>
            <p:nvPr/>
          </p:nvSpPr>
          <p:spPr bwMode="auto">
            <a:xfrm>
              <a:off x="1627986" y="5013887"/>
              <a:ext cx="213695" cy="2000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8E08DD2-3304-F93C-8415-FCF926961AF1}"/>
                </a:ext>
              </a:extLst>
            </p:cNvPr>
            <p:cNvSpPr/>
            <p:nvPr/>
          </p:nvSpPr>
          <p:spPr bwMode="auto">
            <a:xfrm>
              <a:off x="2122264" y="5013887"/>
              <a:ext cx="191220" cy="2000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A844283-9F58-6BD9-58B1-4008F8CB013C}"/>
                </a:ext>
              </a:extLst>
            </p:cNvPr>
            <p:cNvSpPr/>
            <p:nvPr/>
          </p:nvSpPr>
          <p:spPr bwMode="auto">
            <a:xfrm>
              <a:off x="1671276" y="5050834"/>
              <a:ext cx="121424" cy="3435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10B8D63-8F5A-6AF2-D3A2-CBA2DA24A023}"/>
                </a:ext>
              </a:extLst>
            </p:cNvPr>
            <p:cNvSpPr/>
            <p:nvPr/>
          </p:nvSpPr>
          <p:spPr bwMode="auto">
            <a:xfrm>
              <a:off x="3935760" y="4884820"/>
              <a:ext cx="475211" cy="4883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FB0987E-7523-677E-7DF7-DF06B8B1FA78}"/>
                </a:ext>
              </a:extLst>
            </p:cNvPr>
            <p:cNvSpPr/>
            <p:nvPr/>
          </p:nvSpPr>
          <p:spPr bwMode="auto">
            <a:xfrm>
              <a:off x="2357338" y="5013176"/>
              <a:ext cx="191220" cy="2000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9BE432B-F375-6074-496A-B563DA62EA62}"/>
                </a:ext>
              </a:extLst>
            </p:cNvPr>
            <p:cNvSpPr/>
            <p:nvPr/>
          </p:nvSpPr>
          <p:spPr bwMode="auto">
            <a:xfrm flipH="1">
              <a:off x="3986148" y="4959680"/>
              <a:ext cx="362610" cy="12550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44BD4CA-1CF9-CED2-4D37-E29790830F16}"/>
                </a:ext>
              </a:extLst>
            </p:cNvPr>
            <p:cNvSpPr/>
            <p:nvPr/>
          </p:nvSpPr>
          <p:spPr bwMode="auto">
            <a:xfrm flipH="1">
              <a:off x="3988718" y="5175704"/>
              <a:ext cx="362610" cy="12550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F66F87C-35F1-E8FC-2972-BA9121FF1BD1}"/>
                </a:ext>
              </a:extLst>
            </p:cNvPr>
            <p:cNvSpPr/>
            <p:nvPr/>
          </p:nvSpPr>
          <p:spPr bwMode="auto">
            <a:xfrm>
              <a:off x="4706535" y="5196218"/>
              <a:ext cx="462886" cy="2042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9157533-FE5C-3373-3E5B-B3977DA9DC93}"/>
              </a:ext>
            </a:extLst>
          </p:cNvPr>
          <p:cNvCxnSpPr>
            <a:cxnSpLocks/>
          </p:cNvCxnSpPr>
          <p:nvPr/>
        </p:nvCxnSpPr>
        <p:spPr bwMode="auto">
          <a:xfrm>
            <a:off x="3877720" y="1522930"/>
            <a:ext cx="5175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14FD71C-11CD-ABBB-450B-B054799B8803}"/>
              </a:ext>
            </a:extLst>
          </p:cNvPr>
          <p:cNvSpPr txBox="1"/>
          <p:nvPr/>
        </p:nvSpPr>
        <p:spPr>
          <a:xfrm>
            <a:off x="7219440" y="4396665"/>
            <a:ext cx="3282098" cy="179376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de-DE" sz="1400" b="1" dirty="0" err="1"/>
              <a:t>Enables</a:t>
            </a:r>
            <a:r>
              <a:rPr lang="de-DE" sz="1400" b="1" dirty="0"/>
              <a:t>:</a:t>
            </a:r>
          </a:p>
          <a:p>
            <a:pPr>
              <a:spcAft>
                <a:spcPts val="600"/>
              </a:spcAft>
            </a:pPr>
            <a:r>
              <a:rPr lang="de-DE" sz="1400" dirty="0"/>
              <a:t> „</a:t>
            </a:r>
            <a:r>
              <a:rPr lang="de-DE" sz="1400" dirty="0" err="1"/>
              <a:t>Atomic</a:t>
            </a:r>
            <a:r>
              <a:rPr lang="de-DE" sz="1400" dirty="0"/>
              <a:t>“: </a:t>
            </a:r>
          </a:p>
          <a:p>
            <a:pPr lvl="1">
              <a:spcAft>
                <a:spcPts val="600"/>
              </a:spcAft>
            </a:pPr>
            <a:r>
              <a:rPr lang="de-DE" sz="1400" dirty="0" err="1"/>
              <a:t>handling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student</a:t>
            </a:r>
            <a:r>
              <a:rPr lang="de-DE" sz="1400" dirty="0"/>
              <a:t> </a:t>
            </a:r>
            <a:r>
              <a:rPr lang="de-DE" sz="1400" dirty="0" err="1"/>
              <a:t>errors</a:t>
            </a:r>
            <a:endParaRPr lang="de-DE" sz="1400" dirty="0"/>
          </a:p>
          <a:p>
            <a:pPr lvl="1">
              <a:spcAft>
                <a:spcPts val="600"/>
              </a:spcAft>
            </a:pPr>
            <a:r>
              <a:rPr lang="de-DE" sz="1400" dirty="0" err="1"/>
              <a:t>provision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hints</a:t>
            </a:r>
            <a:endParaRPr lang="de-DE" sz="1400" dirty="0"/>
          </a:p>
          <a:p>
            <a:pPr>
              <a:spcAft>
                <a:spcPts val="600"/>
              </a:spcAft>
            </a:pPr>
            <a:r>
              <a:rPr lang="de-DE" sz="1400" dirty="0"/>
              <a:t>4R-Principle:</a:t>
            </a:r>
          </a:p>
          <a:p>
            <a:pPr lvl="1">
              <a:spcAft>
                <a:spcPts val="600"/>
              </a:spcAft>
            </a:pPr>
            <a:r>
              <a:rPr lang="de-DE" sz="1400" dirty="0" err="1"/>
              <a:t>Record</a:t>
            </a:r>
            <a:r>
              <a:rPr lang="de-DE" sz="1400" dirty="0"/>
              <a:t>, Redirect, Replay, </a:t>
            </a:r>
            <a:r>
              <a:rPr lang="de-DE" sz="1400" dirty="0" err="1"/>
              <a:t>Resume</a:t>
            </a:r>
            <a:endParaRPr lang="de-DE" sz="14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371605E-A720-9F68-9867-EC8EE2E623CD}"/>
              </a:ext>
            </a:extLst>
          </p:cNvPr>
          <p:cNvSpPr txBox="1"/>
          <p:nvPr/>
        </p:nvSpPr>
        <p:spPr>
          <a:xfrm>
            <a:off x="7499623" y="726951"/>
            <a:ext cx="3282098" cy="224100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de-DE" sz="1400" b="1" dirty="0"/>
              <a:t>Validation</a:t>
            </a:r>
            <a:endParaRPr lang="de-DE" sz="1400" dirty="0"/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733A45C9-A4F0-7EA0-4138-0A43B8A5B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1"/>
          <a:stretch/>
        </p:blipFill>
        <p:spPr>
          <a:xfrm>
            <a:off x="3748275" y="2426362"/>
            <a:ext cx="2347725" cy="394060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94DECA-6ED7-C8C5-580E-6FD4BA7BE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21" y="2426363"/>
            <a:ext cx="1893892" cy="3940606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68F9044-B75C-88D8-6A0E-3B3E63255694}"/>
              </a:ext>
            </a:extLst>
          </p:cNvPr>
          <p:cNvGrpSpPr/>
          <p:nvPr/>
        </p:nvGrpSpPr>
        <p:grpSpPr>
          <a:xfrm>
            <a:off x="3954572" y="869700"/>
            <a:ext cx="360000" cy="360000"/>
            <a:chOff x="471303" y="1772843"/>
            <a:chExt cx="360000" cy="3600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8487D7CC-6836-49C9-E998-344F1C726E97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526DD94A-72B9-FA94-ED7C-516A7DAAC521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1.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3D2B486-71E3-0D3B-D196-DF4A012DDB06}"/>
              </a:ext>
            </a:extLst>
          </p:cNvPr>
          <p:cNvGrpSpPr/>
          <p:nvPr/>
        </p:nvGrpSpPr>
        <p:grpSpPr>
          <a:xfrm>
            <a:off x="8380755" y="1229700"/>
            <a:ext cx="360000" cy="360000"/>
            <a:chOff x="471303" y="1772843"/>
            <a:chExt cx="360000" cy="36000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594F6A1D-4AC9-4CF8-B15F-CA62DD15C224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2F241DDC-4E2D-DBCA-A071-7E081F50B71E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1.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D224DC-91F8-3E44-BD1F-2EF26EE24438}"/>
              </a:ext>
            </a:extLst>
          </p:cNvPr>
          <p:cNvGrpSpPr/>
          <p:nvPr/>
        </p:nvGrpSpPr>
        <p:grpSpPr>
          <a:xfrm>
            <a:off x="1886368" y="1097157"/>
            <a:ext cx="360000" cy="360000"/>
            <a:chOff x="471303" y="1772843"/>
            <a:chExt cx="360000" cy="36000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1822389-6997-43CA-3064-1E15863A6556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FC485B9A-4CE5-1F36-A0FA-8586238FE529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2.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D5FBAFC5-1F6B-C3CF-2ACD-2EB659738D21}"/>
              </a:ext>
            </a:extLst>
          </p:cNvPr>
          <p:cNvGrpSpPr/>
          <p:nvPr/>
        </p:nvGrpSpPr>
        <p:grpSpPr>
          <a:xfrm>
            <a:off x="7744933" y="2102008"/>
            <a:ext cx="360000" cy="360000"/>
            <a:chOff x="471303" y="1772843"/>
            <a:chExt cx="360000" cy="36000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F4E994E5-86CF-4C41-8B8F-27F841905381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B22FBA2-F8D5-5F72-1FDA-02C949BF3000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2.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CDB55E-7225-BCBB-960C-1E1089080695}"/>
              </a:ext>
            </a:extLst>
          </p:cNvPr>
          <p:cNvGrpSpPr/>
          <p:nvPr/>
        </p:nvGrpSpPr>
        <p:grpSpPr>
          <a:xfrm>
            <a:off x="4405467" y="1293194"/>
            <a:ext cx="360000" cy="360000"/>
            <a:chOff x="471303" y="1772843"/>
            <a:chExt cx="360000" cy="36000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A78DCA2-5621-2AD6-E208-0451F36EC0FF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C4B4238-76BE-FD4F-1A83-341521C03490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3.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5F48571-5E92-A7B5-D56E-47E558A9032D}"/>
              </a:ext>
            </a:extLst>
          </p:cNvPr>
          <p:cNvGrpSpPr/>
          <p:nvPr/>
        </p:nvGrpSpPr>
        <p:grpSpPr>
          <a:xfrm>
            <a:off x="7481242" y="2651598"/>
            <a:ext cx="360000" cy="360000"/>
            <a:chOff x="471303" y="1772843"/>
            <a:chExt cx="360000" cy="360000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2B4697AD-68BB-F822-4011-F3870726CC4D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C541E7B-B26B-1595-A016-016C49504CAE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3.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54ECF79-E319-2851-0FEA-E3B9F9BC48BF}"/>
              </a:ext>
            </a:extLst>
          </p:cNvPr>
          <p:cNvGrpSpPr/>
          <p:nvPr/>
        </p:nvGrpSpPr>
        <p:grpSpPr>
          <a:xfrm>
            <a:off x="7519755" y="3118325"/>
            <a:ext cx="360000" cy="360000"/>
            <a:chOff x="471303" y="1772843"/>
            <a:chExt cx="360000" cy="36000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0C8F929-16C7-8023-2E76-0E9198CE4762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CC7FA034-F452-1443-EF88-7BE6DE90B100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4.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DF73D99F-E2C0-9254-F41D-49EBF6073F0C}"/>
              </a:ext>
            </a:extLst>
          </p:cNvPr>
          <p:cNvGrpSpPr/>
          <p:nvPr/>
        </p:nvGrpSpPr>
        <p:grpSpPr>
          <a:xfrm>
            <a:off x="7560536" y="3653304"/>
            <a:ext cx="360000" cy="360000"/>
            <a:chOff x="471303" y="1772843"/>
            <a:chExt cx="360000" cy="36000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CB7D15B9-7AB3-8C46-AE48-59BD351BFF5D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89C943F3-CEFE-539A-F1DD-53A4892AD79F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5.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CA13851-560B-878A-AEFC-04F2ADEE775E}"/>
              </a:ext>
            </a:extLst>
          </p:cNvPr>
          <p:cNvGrpSpPr/>
          <p:nvPr/>
        </p:nvGrpSpPr>
        <p:grpSpPr>
          <a:xfrm>
            <a:off x="5842912" y="1947558"/>
            <a:ext cx="360000" cy="360000"/>
            <a:chOff x="471303" y="1772843"/>
            <a:chExt cx="360000" cy="36000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220615FF-7AE6-AED4-6D9B-197CF3F41FE4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99B27FE9-D9CD-8DFC-65F1-680AEE159B45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4.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2F63E791-B416-E5E4-E507-6D88FD7241F6}"/>
              </a:ext>
            </a:extLst>
          </p:cNvPr>
          <p:cNvGrpSpPr/>
          <p:nvPr/>
        </p:nvGrpSpPr>
        <p:grpSpPr>
          <a:xfrm>
            <a:off x="4570925" y="1843964"/>
            <a:ext cx="360000" cy="360000"/>
            <a:chOff x="471303" y="1772843"/>
            <a:chExt cx="360000" cy="36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F35DAB6A-B482-1BA7-F0EA-36FAF9E7E911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044A1DFD-674C-45B2-1ED0-68709861265E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9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88" y="214544"/>
            <a:ext cx="11117262" cy="900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-Modeling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22.09.2023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9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2BB6C8A-60DE-8035-7CF1-3A5CDD598FD9}"/>
              </a:ext>
            </a:extLst>
          </p:cNvPr>
          <p:cNvCxnSpPr>
            <a:cxnSpLocks/>
            <a:stCxn id="15" idx="0"/>
            <a:endCxn id="10" idx="3"/>
          </p:cNvCxnSpPr>
          <p:nvPr/>
        </p:nvCxnSpPr>
        <p:spPr>
          <a:xfrm flipV="1">
            <a:off x="2666983" y="1970298"/>
            <a:ext cx="2890370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7EE1A69-D0DF-7B28-08B2-82D82027C459}"/>
              </a:ext>
            </a:extLst>
          </p:cNvPr>
          <p:cNvCxnSpPr>
            <a:cxnSpLocks/>
            <a:stCxn id="40" idx="0"/>
            <a:endCxn id="10" idx="5"/>
          </p:cNvCxnSpPr>
          <p:nvPr/>
        </p:nvCxnSpPr>
        <p:spPr>
          <a:xfrm flipH="1" flipV="1">
            <a:off x="6575587" y="1970298"/>
            <a:ext cx="2915467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23E41F0-E388-D8CC-7136-E789F6FEEA4A}"/>
              </a:ext>
            </a:extLst>
          </p:cNvPr>
          <p:cNvGrpSpPr/>
          <p:nvPr/>
        </p:nvGrpSpPr>
        <p:grpSpPr>
          <a:xfrm>
            <a:off x="4952097" y="741181"/>
            <a:ext cx="2287806" cy="1440000"/>
            <a:chOff x="4918771" y="1260908"/>
            <a:chExt cx="2287806" cy="144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F36DE56-E3FE-8F26-CC5B-626E47189337}"/>
                </a:ext>
              </a:extLst>
            </p:cNvPr>
            <p:cNvSpPr/>
            <p:nvPr/>
          </p:nvSpPr>
          <p:spPr>
            <a:xfrm>
              <a:off x="5313144" y="1260908"/>
              <a:ext cx="1440000" cy="144000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2F52F5E-18AD-12B6-3BA6-A7C85BA41946}"/>
                </a:ext>
              </a:extLst>
            </p:cNvPr>
            <p:cNvSpPr txBox="1"/>
            <p:nvPr/>
          </p:nvSpPr>
          <p:spPr>
            <a:xfrm>
              <a:off x="4918771" y="1805522"/>
              <a:ext cx="2287806" cy="379015"/>
            </a:xfrm>
            <a:prstGeom prst="rect">
              <a:avLst/>
            </a:prstGeom>
            <a:solidFill>
              <a:srgbClr val="E8EDF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Assessment-</a:t>
              </a:r>
              <a:r>
                <a:rPr kumimoji="0" lang="de-DE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Subject</a:t>
              </a:r>
              <a:endParaRPr lang="de-DE" b="1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7E20F1E-2865-C736-3A77-754F1C03EC63}"/>
              </a:ext>
            </a:extLst>
          </p:cNvPr>
          <p:cNvGrpSpPr/>
          <p:nvPr/>
        </p:nvGrpSpPr>
        <p:grpSpPr>
          <a:xfrm>
            <a:off x="1269419" y="2398739"/>
            <a:ext cx="2782579" cy="3760014"/>
            <a:chOff x="1269419" y="2398739"/>
            <a:chExt cx="2782579" cy="3760014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987FCF6-3992-C1E9-3089-EF58BDC935F4}"/>
                </a:ext>
              </a:extLst>
            </p:cNvPr>
            <p:cNvSpPr/>
            <p:nvPr/>
          </p:nvSpPr>
          <p:spPr>
            <a:xfrm>
              <a:off x="1269419" y="2552013"/>
              <a:ext cx="2782579" cy="3606740"/>
            </a:xfrm>
            <a:prstGeom prst="rect">
              <a:avLst/>
            </a:prstGeom>
            <a:solidFill>
              <a:srgbClr val="E8EDF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9D997DA-9CD4-3DFB-A345-07206A725781}"/>
                </a:ext>
              </a:extLst>
            </p:cNvPr>
            <p:cNvSpPr/>
            <p:nvPr/>
          </p:nvSpPr>
          <p:spPr>
            <a:xfrm>
              <a:off x="1269419" y="2813246"/>
              <a:ext cx="2782579" cy="5333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800" b="1" dirty="0"/>
                <a:t>Model </a:t>
              </a:r>
              <a:r>
                <a:rPr lang="de-DE" sz="1800" b="1" dirty="0" err="1"/>
                <a:t>syntax</a:t>
              </a:r>
              <a:endParaRPr lang="de-DE" sz="1800" b="1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066CE68-9169-629A-3098-EF4D329CD794}"/>
                </a:ext>
              </a:extLst>
            </p:cNvPr>
            <p:cNvSpPr/>
            <p:nvPr/>
          </p:nvSpPr>
          <p:spPr>
            <a:xfrm>
              <a:off x="2515783" y="2398739"/>
              <a:ext cx="302400" cy="306548"/>
            </a:xfrm>
            <a:prstGeom prst="ellipse">
              <a:avLst/>
            </a:prstGeom>
            <a:solidFill>
              <a:schemeClr val="bg2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C449596-73D3-DB42-971E-369D036FC7A6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6063119" y="2181181"/>
            <a:ext cx="3351" cy="217558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225CB9AA-BF72-A684-02B4-635B9D134430}"/>
              </a:ext>
            </a:extLst>
          </p:cNvPr>
          <p:cNvSpPr txBox="1">
            <a:spLocks/>
          </p:cNvSpPr>
          <p:nvPr/>
        </p:nvSpPr>
        <p:spPr>
          <a:xfrm>
            <a:off x="1269419" y="3921543"/>
            <a:ext cx="2793497" cy="219306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None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/>
              <a:t>Model </a:t>
            </a:r>
            <a:r>
              <a:rPr lang="de-DE" sz="1600" b="1" dirty="0" err="1"/>
              <a:t>elements</a:t>
            </a:r>
            <a:r>
              <a:rPr lang="de-DE" sz="1600" b="1" dirty="0"/>
              <a:t> and </a:t>
            </a:r>
            <a:r>
              <a:rPr lang="de-DE" sz="1600" b="1" dirty="0" err="1"/>
              <a:t>construction</a:t>
            </a:r>
            <a:r>
              <a:rPr lang="de-DE" sz="1600" b="1" dirty="0"/>
              <a:t> </a:t>
            </a:r>
            <a:r>
              <a:rPr lang="de-DE" sz="1600" b="1" dirty="0" err="1"/>
              <a:t>rules</a:t>
            </a:r>
            <a:endParaRPr lang="de-DE" sz="1600" dirty="0"/>
          </a:p>
          <a:p>
            <a:pPr>
              <a:spcAft>
                <a:spcPts val="300"/>
              </a:spcAft>
            </a:pPr>
            <a:r>
              <a:rPr lang="de-DE" sz="1600" dirty="0"/>
              <a:t>Learning Goal / Interaction :</a:t>
            </a:r>
          </a:p>
          <a:p>
            <a:pPr lvl="1">
              <a:spcAft>
                <a:spcPts val="300"/>
              </a:spcAft>
            </a:pPr>
            <a:r>
              <a:rPr lang="de-DE" sz="1600" dirty="0"/>
              <a:t>Factual </a:t>
            </a:r>
            <a:r>
              <a:rPr lang="de-DE" sz="1600" dirty="0" err="1"/>
              <a:t>knowledge</a:t>
            </a:r>
            <a:r>
              <a:rPr lang="de-DE" sz="1600" dirty="0"/>
              <a:t> </a:t>
            </a:r>
          </a:p>
          <a:p>
            <a:pPr lvl="1">
              <a:spcAft>
                <a:spcPts val="300"/>
              </a:spcAft>
            </a:pPr>
            <a:r>
              <a:rPr lang="de-DE" sz="1600" dirty="0" err="1"/>
              <a:t>Detection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syntax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D1CE421-EF2E-FC00-D086-AD421083CA7A}"/>
              </a:ext>
            </a:extLst>
          </p:cNvPr>
          <p:cNvGrpSpPr/>
          <p:nvPr/>
        </p:nvGrpSpPr>
        <p:grpSpPr>
          <a:xfrm>
            <a:off x="2369900" y="3410944"/>
            <a:ext cx="581615" cy="439161"/>
            <a:chOff x="2369900" y="3410944"/>
            <a:chExt cx="581615" cy="439161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2F7A63B-09CE-9396-6DA0-3102EDF4BFF3}"/>
                </a:ext>
              </a:extLst>
            </p:cNvPr>
            <p:cNvGrpSpPr/>
            <p:nvPr/>
          </p:nvGrpSpPr>
          <p:grpSpPr>
            <a:xfrm>
              <a:off x="2369900" y="3410944"/>
              <a:ext cx="581615" cy="439161"/>
              <a:chOff x="9717417" y="1237366"/>
              <a:chExt cx="800301" cy="626334"/>
            </a:xfrm>
          </p:grpSpPr>
          <p:pic>
            <p:nvPicPr>
              <p:cNvPr id="21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46CFEDE7-8723-DFEC-203E-A00A13D24C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7417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43F9F41B-5999-D54F-F894-7426C6FC7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9891384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BB1F64A-A537-2481-93AE-B945D50BF5ED}"/>
                </a:ext>
              </a:extLst>
            </p:cNvPr>
            <p:cNvSpPr/>
            <p:nvPr/>
          </p:nvSpPr>
          <p:spPr>
            <a:xfrm>
              <a:off x="2461351" y="3434225"/>
              <a:ext cx="392442" cy="3786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5D1EAA3-051B-21B0-1CE1-9B53F834E8A6}"/>
              </a:ext>
            </a:extLst>
          </p:cNvPr>
          <p:cNvGrpSpPr/>
          <p:nvPr/>
        </p:nvGrpSpPr>
        <p:grpSpPr>
          <a:xfrm>
            <a:off x="4640458" y="2398739"/>
            <a:ext cx="2915467" cy="3751049"/>
            <a:chOff x="4640458" y="2398739"/>
            <a:chExt cx="2915467" cy="3751049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7FAD9CB-9DE2-218E-35E0-E4096C115496}"/>
                </a:ext>
              </a:extLst>
            </p:cNvPr>
            <p:cNvGrpSpPr/>
            <p:nvPr/>
          </p:nvGrpSpPr>
          <p:grpSpPr>
            <a:xfrm>
              <a:off x="4640458" y="2398739"/>
              <a:ext cx="2915467" cy="3751049"/>
              <a:chOff x="343336" y="1591048"/>
              <a:chExt cx="3621049" cy="4457439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ECEB8693-2D27-234A-EE00-CC5CF7279FAB}"/>
                  </a:ext>
                </a:extLst>
              </p:cNvPr>
              <p:cNvSpPr/>
              <p:nvPr/>
            </p:nvSpPr>
            <p:spPr>
              <a:xfrm>
                <a:off x="343336" y="1771048"/>
                <a:ext cx="3621049" cy="4277439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FAD64175-2DA5-D720-1538-69D0905236E1}"/>
                  </a:ext>
                </a:extLst>
              </p:cNvPr>
              <p:cNvSpPr/>
              <p:nvPr/>
            </p:nvSpPr>
            <p:spPr>
              <a:xfrm>
                <a:off x="343336" y="2077831"/>
                <a:ext cx="3621049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None/>
                </a:pPr>
                <a:r>
                  <a:rPr lang="de-DE" sz="1800" b="1" dirty="0"/>
                  <a:t>Model </a:t>
                </a:r>
                <a:r>
                  <a:rPr lang="de-DE" sz="1800" b="1" dirty="0" err="1"/>
                  <a:t>semantics</a:t>
                </a:r>
                <a:endParaRPr lang="de-DE" b="1" dirty="0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E57F402C-E714-6863-A684-7B0101856595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8E63A02B-ED15-333C-8687-ABEC97D646FA}"/>
                </a:ext>
              </a:extLst>
            </p:cNvPr>
            <p:cNvGrpSpPr/>
            <p:nvPr/>
          </p:nvGrpSpPr>
          <p:grpSpPr>
            <a:xfrm>
              <a:off x="5868573" y="3429000"/>
              <a:ext cx="392442" cy="378627"/>
              <a:chOff x="9754551" y="1591671"/>
              <a:chExt cx="392442" cy="378627"/>
            </a:xfrm>
          </p:grpSpPr>
          <p:pic>
            <p:nvPicPr>
              <p:cNvPr id="27" name="Picture 4" descr="Network Diagram Images - Free Download on Freepik">
                <a:extLst>
                  <a:ext uri="{FF2B5EF4-FFF2-40B4-BE49-F238E27FC236}">
                    <a16:creationId xmlns:a16="http://schemas.microsoft.com/office/drawing/2014/main" id="{8BA998C6-E1BC-06A3-680F-64D0E77F6E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6518" y="1608396"/>
                <a:ext cx="307758" cy="307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679FA4C-C6F8-CD48-CE37-3D8E13C45A8D}"/>
                  </a:ext>
                </a:extLst>
              </p:cNvPr>
              <p:cNvSpPr/>
              <p:nvPr/>
            </p:nvSpPr>
            <p:spPr>
              <a:xfrm>
                <a:off x="9754551" y="1591671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5611E7C-B7A2-14B4-7972-6809E887B29E}"/>
              </a:ext>
            </a:extLst>
          </p:cNvPr>
          <p:cNvGrpSpPr/>
          <p:nvPr/>
        </p:nvGrpSpPr>
        <p:grpSpPr>
          <a:xfrm>
            <a:off x="8093490" y="2398739"/>
            <a:ext cx="2782579" cy="3742085"/>
            <a:chOff x="8093490" y="2398739"/>
            <a:chExt cx="2782579" cy="3742085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D429DDF0-6B1D-A825-01EE-947F096B3626}"/>
                </a:ext>
              </a:extLst>
            </p:cNvPr>
            <p:cNvGrpSpPr/>
            <p:nvPr/>
          </p:nvGrpSpPr>
          <p:grpSpPr>
            <a:xfrm>
              <a:off x="8093490" y="2398739"/>
              <a:ext cx="2782579" cy="3742085"/>
              <a:chOff x="374507" y="1591048"/>
              <a:chExt cx="3456000" cy="4446787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99532C22-0EB1-DCE8-1DF8-4BBFB9AA1923}"/>
                  </a:ext>
                </a:extLst>
              </p:cNvPr>
              <p:cNvSpPr/>
              <p:nvPr/>
            </p:nvSpPr>
            <p:spPr>
              <a:xfrm>
                <a:off x="374507" y="1771048"/>
                <a:ext cx="3456000" cy="4266787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EAD9222-F2A7-1C4E-054B-ED8BA07BCD21}"/>
                  </a:ext>
                </a:extLst>
              </p:cNvPr>
              <p:cNvSpPr/>
              <p:nvPr/>
            </p:nvSpPr>
            <p:spPr>
              <a:xfrm>
                <a:off x="374507" y="2077831"/>
                <a:ext cx="3456000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None/>
                </a:pPr>
                <a:r>
                  <a:rPr lang="de-DE" sz="1800" b="1" dirty="0" err="1"/>
                  <a:t>Subject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semantics</a:t>
                </a:r>
                <a:endParaRPr lang="de-DE" sz="1800" b="1" dirty="0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3189C213-F4FC-28EA-7F8C-22C306EAC4F8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9CDFC6E-1246-8502-273A-DCF7BB22D042}"/>
                </a:ext>
              </a:extLst>
            </p:cNvPr>
            <p:cNvGrpSpPr/>
            <p:nvPr/>
          </p:nvGrpSpPr>
          <p:grpSpPr>
            <a:xfrm>
              <a:off x="9288558" y="3421960"/>
              <a:ext cx="392442" cy="378627"/>
              <a:chOff x="8725224" y="1417932"/>
              <a:chExt cx="392442" cy="378627"/>
            </a:xfrm>
          </p:grpSpPr>
          <p:pic>
            <p:nvPicPr>
              <p:cNvPr id="36" name="Picture 8" descr="Semantic Icon - Download in Glyph Style">
                <a:extLst>
                  <a:ext uri="{FF2B5EF4-FFF2-40B4-BE49-F238E27FC236}">
                    <a16:creationId xmlns:a16="http://schemas.microsoft.com/office/drawing/2014/main" id="{0AA1535A-A6D3-EC42-34DE-6B4EBC4C45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8000" y="1443978"/>
                <a:ext cx="333794" cy="333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348AF029-ABE3-9F30-170F-48A8221309D4}"/>
                  </a:ext>
                </a:extLst>
              </p:cNvPr>
              <p:cNvSpPr/>
              <p:nvPr/>
            </p:nvSpPr>
            <p:spPr>
              <a:xfrm>
                <a:off x="8725224" y="1417932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</p:grp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5C43ED61-5CC4-E5D3-31CD-1470403A9885}"/>
              </a:ext>
            </a:extLst>
          </p:cNvPr>
          <p:cNvSpPr txBox="1">
            <a:spLocks/>
          </p:cNvSpPr>
          <p:nvPr/>
        </p:nvSpPr>
        <p:spPr>
          <a:xfrm>
            <a:off x="4677670" y="3894096"/>
            <a:ext cx="2793497" cy="219306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None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/>
              <a:t>Meaning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elements</a:t>
            </a:r>
            <a:r>
              <a:rPr lang="de-DE" sz="1600" b="1" dirty="0"/>
              <a:t> and </a:t>
            </a:r>
            <a:r>
              <a:rPr lang="de-DE" sz="1600" b="1" dirty="0" err="1"/>
              <a:t>construction</a:t>
            </a:r>
            <a:r>
              <a:rPr lang="de-DE" sz="1600" b="1" dirty="0"/>
              <a:t> </a:t>
            </a:r>
            <a:r>
              <a:rPr lang="de-DE" sz="1600" b="1" dirty="0" err="1"/>
              <a:t>rules</a:t>
            </a:r>
            <a:endParaRPr lang="de-DE" sz="1600" b="1" dirty="0"/>
          </a:p>
          <a:p>
            <a:pPr>
              <a:spcAft>
                <a:spcPts val="300"/>
              </a:spcAft>
            </a:pPr>
            <a:r>
              <a:rPr lang="de-DE" sz="1600" dirty="0"/>
              <a:t>Learning Goal / Interaction:</a:t>
            </a:r>
          </a:p>
          <a:p>
            <a:pPr lvl="1"/>
            <a:r>
              <a:rPr lang="de-DE" sz="1600" dirty="0"/>
              <a:t>Extension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endParaRPr lang="de-DE" sz="1600" dirty="0"/>
          </a:p>
          <a:p>
            <a:pPr lvl="1">
              <a:spcAft>
                <a:spcPts val="300"/>
              </a:spcAft>
            </a:pPr>
            <a:r>
              <a:rPr lang="de-DE" sz="1600" dirty="0" err="1"/>
              <a:t>Detection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endParaRPr lang="de-DE" sz="1600" dirty="0"/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8C025D01-8CC8-8A3C-881C-FE89868FD964}"/>
              </a:ext>
            </a:extLst>
          </p:cNvPr>
          <p:cNvSpPr txBox="1">
            <a:spLocks/>
          </p:cNvSpPr>
          <p:nvPr/>
        </p:nvSpPr>
        <p:spPr>
          <a:xfrm>
            <a:off x="8140004" y="3985883"/>
            <a:ext cx="2793497" cy="219306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None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/>
              <a:t>Modeling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realworld</a:t>
            </a:r>
            <a:r>
              <a:rPr lang="de-DE" sz="1600" b="1" dirty="0"/>
              <a:t> </a:t>
            </a:r>
            <a:r>
              <a:rPr lang="de-DE" sz="1600" b="1" dirty="0" err="1"/>
              <a:t>scenarios</a:t>
            </a:r>
            <a:endParaRPr lang="de-DE" sz="1600" b="1" dirty="0"/>
          </a:p>
          <a:p>
            <a:pPr>
              <a:spcAft>
                <a:spcPts val="300"/>
              </a:spcAft>
            </a:pPr>
            <a:r>
              <a:rPr lang="de-DE" sz="1600" dirty="0"/>
              <a:t>Learning Goal / Interaction:</a:t>
            </a:r>
          </a:p>
          <a:p>
            <a:pPr lvl="1"/>
            <a:r>
              <a:rPr lang="de-DE" sz="1600" dirty="0"/>
              <a:t>Model-translation: Natural Language &lt;-&gt; Model</a:t>
            </a:r>
          </a:p>
        </p:txBody>
      </p:sp>
    </p:spTree>
    <p:extLst>
      <p:ext uri="{BB962C8B-B14F-4D97-AF65-F5344CB8AC3E}">
        <p14:creationId xmlns:p14="http://schemas.microsoft.com/office/powerpoint/2010/main" val="202297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41" grpId="0" build="p"/>
      <p:bldP spid="42" grpId="0" build="allAtOnce"/>
    </p:bldLst>
  </p:timing>
</p:sld>
</file>

<file path=ppt/theme/theme1.xml><?xml version="1.0" encoding="utf-8"?>
<a:theme xmlns:a="http://schemas.openxmlformats.org/drawingml/2006/main" name="HTWD_20230322">
  <a:themeElements>
    <a:clrScheme name="HTWD">
      <a:dk1>
        <a:sysClr val="windowText" lastClr="000000"/>
      </a:dk1>
      <a:lt1>
        <a:sysClr val="window" lastClr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square" lIns="0" tIns="0" rIns="0" bIns="0" rtlCol="0"/>
      <a:lstStyle/>
    </a:txDef>
  </a:objectDefaults>
  <a:extraClrSchemeLst/>
  <a:custClrLst>
    <a:custClr name="HTWD Light orange">
      <a:srgbClr val="F7A600"/>
    </a:custClr>
    <a:custClr name="HTWD Yellow">
      <a:srgbClr val="FFDD00"/>
    </a:custClr>
    <a:custClr name="HTWD Light green">
      <a:srgbClr val="CBD00F"/>
    </a:custClr>
    <a:custClr name="HTWD Green">
      <a:srgbClr val="83BE63"/>
    </a:custClr>
    <a:custClr name="HTWD Purple">
      <a:srgbClr val="BC99C7"/>
    </a:custClr>
    <a:custClr name="HTWD Blue">
      <a:srgbClr val="8BADDB"/>
    </a:custClr>
    <a:custClr name="HTWD Light blue">
      <a:srgbClr val="A1D9F7"/>
    </a:custClr>
    <a:custClr name="HTWD Turquoise">
      <a:srgbClr val="87CCD3"/>
    </a:custClr>
    <a:custClr name="HTWD Beige">
      <a:srgbClr val="CEBFAD"/>
    </a:custClr>
    <a:custClr name="HTWD Grey">
      <a:srgbClr val="BDC1D0"/>
    </a:custClr>
  </a:custClrLst>
  <a:extLst>
    <a:ext uri="{05A4C25C-085E-4340-85A3-A5531E510DB2}">
      <thm15:themeFamily xmlns:thm15="http://schemas.microsoft.com/office/thememl/2012/main" name="Präsentation6" id="{80E243FF-C52B-49A9-9FD5-230F5D0680A7}" vid="{7A178C25-8FAA-4ABE-8A6A-D0E282179CE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Vorstellung_AIducator_Ai-LADIN</Template>
  <TotalTime>0</TotalTime>
  <Words>1066</Words>
  <Application>Microsoft Office PowerPoint</Application>
  <PresentationFormat>Breitbild</PresentationFormat>
  <Paragraphs>215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Open Sans</vt:lpstr>
      <vt:lpstr>Arial</vt:lpstr>
      <vt:lpstr>Calibri</vt:lpstr>
      <vt:lpstr>Open Sans SemiBold</vt:lpstr>
      <vt:lpstr>Symbol</vt:lpstr>
      <vt:lpstr>HTWD_20230322</vt:lpstr>
      <vt:lpstr>ALADIN</vt:lpstr>
      <vt:lpstr>Starting point</vt:lpstr>
      <vt:lpstr>Restructuring of Assessment-Items</vt:lpstr>
      <vt:lpstr>OPALADIN - conceptual overview</vt:lpstr>
      <vt:lpstr>Comparison</vt:lpstr>
      <vt:lpstr>Learning/Teaching scenarios with and without ALADIN</vt:lpstr>
      <vt:lpstr>Software architecture of ALADIN</vt:lpstr>
      <vt:lpstr>Behind the scenes</vt:lpstr>
      <vt:lpstr>Example-Assessment: Process-Modeling</vt:lpstr>
      <vt:lpstr>Example-Assessment: Process Modeling</vt:lpstr>
      <vt:lpstr>Example-Assessment: Process Modeling</vt:lpstr>
      <vt:lpstr>Example-Assessment: Process Modeling</vt:lpstr>
      <vt:lpstr>Outlook</vt:lpstr>
      <vt:lpstr>Unterschiede in den Ansätzen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DATIpilot – Ai-LADIN AIducator</dc:title>
  <dc:creator>Paul Christ</dc:creator>
  <cp:lastModifiedBy>Paul Christ</cp:lastModifiedBy>
  <cp:revision>22</cp:revision>
  <dcterms:created xsi:type="dcterms:W3CDTF">2023-08-28T06:53:53Z</dcterms:created>
  <dcterms:modified xsi:type="dcterms:W3CDTF">2023-09-22T07:56:48Z</dcterms:modified>
</cp:coreProperties>
</file>